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22" r:id="rId3"/>
    <p:sldId id="260" r:id="rId4"/>
    <p:sldId id="325" r:id="rId5"/>
    <p:sldId id="326" r:id="rId6"/>
    <p:sldId id="261" r:id="rId7"/>
    <p:sldId id="271" r:id="rId8"/>
    <p:sldId id="348" r:id="rId9"/>
    <p:sldId id="329" r:id="rId10"/>
    <p:sldId id="330" r:id="rId11"/>
    <p:sldId id="331" r:id="rId12"/>
    <p:sldId id="346" r:id="rId13"/>
    <p:sldId id="347" r:id="rId14"/>
    <p:sldId id="332" r:id="rId15"/>
    <p:sldId id="353" r:id="rId16"/>
    <p:sldId id="356" r:id="rId17"/>
    <p:sldId id="357" r:id="rId18"/>
    <p:sldId id="358" r:id="rId19"/>
    <p:sldId id="359" r:id="rId20"/>
    <p:sldId id="355" r:id="rId21"/>
    <p:sldId id="354" r:id="rId22"/>
    <p:sldId id="349" r:id="rId23"/>
    <p:sldId id="350" r:id="rId24"/>
    <p:sldId id="351" r:id="rId25"/>
    <p:sldId id="352" r:id="rId26"/>
    <p:sldId id="344" r:id="rId27"/>
    <p:sldId id="343" r:id="rId28"/>
    <p:sldId id="345" r:id="rId29"/>
  </p:sldIdLst>
  <p:sldSz cx="12192000" cy="6858000"/>
  <p:notesSz cx="6792913" cy="99250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4381" autoAdjust="0"/>
  </p:normalViewPr>
  <p:slideViewPr>
    <p:cSldViewPr snapToGrid="0">
      <p:cViewPr>
        <p:scale>
          <a:sx n="100" d="100"/>
          <a:sy n="100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90B1C8-4107-4E0E-BC8F-9C32535AAE6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31589C4-5006-4B73-9D43-B3C839B02DF7}">
      <dgm:prSet/>
      <dgm:spPr/>
      <dgm:t>
        <a:bodyPr/>
        <a:lstStyle/>
        <a:p>
          <a:r>
            <a:rPr lang="en-US" dirty="0" err="1"/>
            <a:t>Gültiges</a:t>
          </a:r>
          <a:r>
            <a:rPr lang="en-US" dirty="0"/>
            <a:t> Coursing ab 2 </a:t>
          </a:r>
          <a:r>
            <a:rPr lang="en-US" dirty="0" err="1"/>
            <a:t>Hunden</a:t>
          </a:r>
          <a:endParaRPr lang="en-US" dirty="0"/>
        </a:p>
        <a:p>
          <a:r>
            <a:rPr lang="en-US" dirty="0"/>
            <a:t>Nur 1 Hund = </a:t>
          </a:r>
          <a:r>
            <a:rPr lang="en-US" dirty="0" err="1"/>
            <a:t>Sololauf</a:t>
          </a:r>
          <a:endParaRPr lang="en-US" dirty="0"/>
        </a:p>
      </dgm:t>
    </dgm:pt>
    <dgm:pt modelId="{2CDBD28E-84F7-4922-AC83-D6B3A1F41220}" type="parTrans" cxnId="{0BFFC4AC-DBBB-4D20-BE63-799778C33BB1}">
      <dgm:prSet/>
      <dgm:spPr/>
      <dgm:t>
        <a:bodyPr/>
        <a:lstStyle/>
        <a:p>
          <a:endParaRPr lang="en-US"/>
        </a:p>
      </dgm:t>
    </dgm:pt>
    <dgm:pt modelId="{832CF661-48FA-4052-B81F-EBDCF5B6F63A}" type="sibTrans" cxnId="{0BFFC4AC-DBBB-4D20-BE63-799778C33BB1}">
      <dgm:prSet/>
      <dgm:spPr/>
      <dgm:t>
        <a:bodyPr/>
        <a:lstStyle/>
        <a:p>
          <a:endParaRPr lang="en-US"/>
        </a:p>
      </dgm:t>
    </dgm:pt>
    <dgm:pt modelId="{A4503149-A0C7-43C0-BB48-7BD39C0B067D}">
      <dgm:prSet/>
      <dgm:spPr/>
      <dgm:t>
        <a:bodyPr/>
        <a:lstStyle/>
        <a:p>
          <a:r>
            <a:rPr lang="en-US" dirty="0" err="1"/>
            <a:t>Hunde</a:t>
          </a:r>
          <a:r>
            <a:rPr lang="en-US" dirty="0"/>
            <a:t> </a:t>
          </a:r>
          <a:r>
            <a:rPr lang="en-US" dirty="0" err="1"/>
            <a:t>müssen</a:t>
          </a:r>
          <a:r>
            <a:rPr lang="en-US" dirty="0"/>
            <a:t> am Start sein (</a:t>
          </a:r>
          <a:r>
            <a:rPr lang="en-US" dirty="0" err="1"/>
            <a:t>Tierarztkontrolle</a:t>
          </a:r>
          <a:r>
            <a:rPr lang="en-US" dirty="0"/>
            <a:t> </a:t>
          </a:r>
          <a:r>
            <a:rPr lang="en-US" dirty="0" err="1"/>
            <a:t>reicht</a:t>
          </a:r>
          <a:r>
            <a:rPr lang="en-US" dirty="0"/>
            <a:t> </a:t>
          </a:r>
          <a:r>
            <a:rPr lang="en-US" dirty="0" err="1"/>
            <a:t>nicht</a:t>
          </a:r>
          <a:r>
            <a:rPr lang="en-US" dirty="0"/>
            <a:t>)</a:t>
          </a:r>
        </a:p>
      </dgm:t>
    </dgm:pt>
    <dgm:pt modelId="{9472FA76-70C6-409A-87FD-187CC1E19D50}" type="parTrans" cxnId="{068C9D14-15B9-4F07-813B-A6AAEEB5BAF2}">
      <dgm:prSet/>
      <dgm:spPr/>
      <dgm:t>
        <a:bodyPr/>
        <a:lstStyle/>
        <a:p>
          <a:endParaRPr lang="en-US"/>
        </a:p>
      </dgm:t>
    </dgm:pt>
    <dgm:pt modelId="{550F0DC3-18DC-4AE1-A100-8004CF411C0C}" type="sibTrans" cxnId="{068C9D14-15B9-4F07-813B-A6AAEEB5BAF2}">
      <dgm:prSet/>
      <dgm:spPr/>
      <dgm:t>
        <a:bodyPr/>
        <a:lstStyle/>
        <a:p>
          <a:endParaRPr lang="en-US"/>
        </a:p>
      </dgm:t>
    </dgm:pt>
    <dgm:pt modelId="{49CDC20E-76C1-4C84-9F82-B2E1D90D83C6}">
      <dgm:prSet/>
      <dgm:spPr/>
      <dgm:t>
        <a:bodyPr/>
        <a:lstStyle/>
        <a:p>
          <a:r>
            <a:rPr lang="de-CH" dirty="0"/>
            <a:t>CACL wird ab 3 Hunden vergeben (national – bleibt)</a:t>
          </a:r>
          <a:endParaRPr lang="en-US" dirty="0"/>
        </a:p>
      </dgm:t>
    </dgm:pt>
    <dgm:pt modelId="{8602749B-ACA0-4416-880B-73CD5262A3A8}" type="parTrans" cxnId="{354CE029-C3B2-456C-AD61-4A59ACCC34FE}">
      <dgm:prSet/>
      <dgm:spPr/>
      <dgm:t>
        <a:bodyPr/>
        <a:lstStyle/>
        <a:p>
          <a:endParaRPr lang="en-US"/>
        </a:p>
      </dgm:t>
    </dgm:pt>
    <dgm:pt modelId="{67E0B773-82BD-421C-8F5F-047476166D12}" type="sibTrans" cxnId="{354CE029-C3B2-456C-AD61-4A59ACCC34FE}">
      <dgm:prSet/>
      <dgm:spPr/>
      <dgm:t>
        <a:bodyPr/>
        <a:lstStyle/>
        <a:p>
          <a:endParaRPr lang="en-US"/>
        </a:p>
      </dgm:t>
    </dgm:pt>
    <dgm:pt modelId="{AB661DD1-D629-4381-A17E-263E575D281D}">
      <dgm:prSet/>
      <dgm:spPr/>
      <dgm:t>
        <a:bodyPr/>
        <a:lstStyle/>
        <a:p>
          <a:r>
            <a:rPr lang="de-CH" dirty="0"/>
            <a:t>CACIL Anwartschaft ab 4 Hunden</a:t>
          </a:r>
          <a:endParaRPr lang="en-US" dirty="0"/>
        </a:p>
      </dgm:t>
    </dgm:pt>
    <dgm:pt modelId="{3963C1DA-ED9C-497F-B4B3-59ADB310BDFF}" type="parTrans" cxnId="{5433D1F2-CEC2-4A61-8332-1CE5D113E508}">
      <dgm:prSet/>
      <dgm:spPr/>
      <dgm:t>
        <a:bodyPr/>
        <a:lstStyle/>
        <a:p>
          <a:endParaRPr lang="de-CH"/>
        </a:p>
      </dgm:t>
    </dgm:pt>
    <dgm:pt modelId="{1BF81C5A-76E0-4515-A69D-C1581814C3C5}" type="sibTrans" cxnId="{5433D1F2-CEC2-4A61-8332-1CE5D113E508}">
      <dgm:prSet/>
      <dgm:spPr/>
      <dgm:t>
        <a:bodyPr/>
        <a:lstStyle/>
        <a:p>
          <a:endParaRPr lang="de-CH"/>
        </a:p>
      </dgm:t>
    </dgm:pt>
    <dgm:pt modelId="{6502486E-B362-46F0-9091-4E8045238FE6}">
      <dgm:prSet/>
      <dgm:spPr/>
      <dgm:t>
        <a:bodyPr/>
        <a:lstStyle/>
        <a:p>
          <a:r>
            <a:rPr lang="de-CH" dirty="0"/>
            <a:t>Klassentrennung ab 4 Hunden / Geschlechtertrennung ab 4 Hunden</a:t>
          </a:r>
          <a:endParaRPr lang="en-US" dirty="0"/>
        </a:p>
      </dgm:t>
    </dgm:pt>
    <dgm:pt modelId="{4B18CAA7-00D0-4523-BC49-0C21CE541D54}" type="parTrans" cxnId="{C54EDF09-E903-440F-872D-BF6537102B33}">
      <dgm:prSet/>
      <dgm:spPr/>
      <dgm:t>
        <a:bodyPr/>
        <a:lstStyle/>
        <a:p>
          <a:endParaRPr lang="de-CH"/>
        </a:p>
      </dgm:t>
    </dgm:pt>
    <dgm:pt modelId="{2BA8EB76-53C8-45E8-B4DB-08B4209B4927}" type="sibTrans" cxnId="{C54EDF09-E903-440F-872D-BF6537102B33}">
      <dgm:prSet/>
      <dgm:spPr/>
      <dgm:t>
        <a:bodyPr/>
        <a:lstStyle/>
        <a:p>
          <a:endParaRPr lang="de-CH"/>
        </a:p>
      </dgm:t>
    </dgm:pt>
    <dgm:pt modelId="{DCA26C42-95FD-4981-AF5E-28E12D16D061}" type="pres">
      <dgm:prSet presAssocID="{6490B1C8-4107-4E0E-BC8F-9C32535AAE68}" presName="vert0" presStyleCnt="0">
        <dgm:presLayoutVars>
          <dgm:dir/>
          <dgm:animOne val="branch"/>
          <dgm:animLvl val="lvl"/>
        </dgm:presLayoutVars>
      </dgm:prSet>
      <dgm:spPr/>
    </dgm:pt>
    <dgm:pt modelId="{3030CC56-0335-446B-9A96-59C3FF571B3E}" type="pres">
      <dgm:prSet presAssocID="{331589C4-5006-4B73-9D43-B3C839B02DF7}" presName="thickLine" presStyleLbl="alignNode1" presStyleIdx="0" presStyleCnt="5"/>
      <dgm:spPr/>
    </dgm:pt>
    <dgm:pt modelId="{B1EAB64B-D09C-49B2-8B85-DB64BCC6F62A}" type="pres">
      <dgm:prSet presAssocID="{331589C4-5006-4B73-9D43-B3C839B02DF7}" presName="horz1" presStyleCnt="0"/>
      <dgm:spPr/>
    </dgm:pt>
    <dgm:pt modelId="{9C013ADD-E9BE-4F3E-804B-3E1B8C711772}" type="pres">
      <dgm:prSet presAssocID="{331589C4-5006-4B73-9D43-B3C839B02DF7}" presName="tx1" presStyleLbl="revTx" presStyleIdx="0" presStyleCnt="5"/>
      <dgm:spPr/>
    </dgm:pt>
    <dgm:pt modelId="{99696EA0-5AD0-44CD-8ABA-8B9AF41978C2}" type="pres">
      <dgm:prSet presAssocID="{331589C4-5006-4B73-9D43-B3C839B02DF7}" presName="vert1" presStyleCnt="0"/>
      <dgm:spPr/>
    </dgm:pt>
    <dgm:pt modelId="{A92995A4-69DE-4CB7-BE71-5246107DE439}" type="pres">
      <dgm:prSet presAssocID="{A4503149-A0C7-43C0-BB48-7BD39C0B067D}" presName="thickLine" presStyleLbl="alignNode1" presStyleIdx="1" presStyleCnt="5"/>
      <dgm:spPr/>
    </dgm:pt>
    <dgm:pt modelId="{8468B497-BD40-4E2B-8BCB-06A58C636C73}" type="pres">
      <dgm:prSet presAssocID="{A4503149-A0C7-43C0-BB48-7BD39C0B067D}" presName="horz1" presStyleCnt="0"/>
      <dgm:spPr/>
    </dgm:pt>
    <dgm:pt modelId="{4B909A70-F19E-4C03-99E4-A5E84F942BF4}" type="pres">
      <dgm:prSet presAssocID="{A4503149-A0C7-43C0-BB48-7BD39C0B067D}" presName="tx1" presStyleLbl="revTx" presStyleIdx="1" presStyleCnt="5"/>
      <dgm:spPr/>
    </dgm:pt>
    <dgm:pt modelId="{99482EBE-F3B5-4264-9AB9-12447B5BD358}" type="pres">
      <dgm:prSet presAssocID="{A4503149-A0C7-43C0-BB48-7BD39C0B067D}" presName="vert1" presStyleCnt="0"/>
      <dgm:spPr/>
    </dgm:pt>
    <dgm:pt modelId="{EA3C84B4-EF50-4396-8392-1FD75EFDD9E5}" type="pres">
      <dgm:prSet presAssocID="{AB661DD1-D629-4381-A17E-263E575D281D}" presName="thickLine" presStyleLbl="alignNode1" presStyleIdx="2" presStyleCnt="5"/>
      <dgm:spPr/>
    </dgm:pt>
    <dgm:pt modelId="{1D62277A-2A82-4530-9FB5-A3CB7FD62202}" type="pres">
      <dgm:prSet presAssocID="{AB661DD1-D629-4381-A17E-263E575D281D}" presName="horz1" presStyleCnt="0"/>
      <dgm:spPr/>
    </dgm:pt>
    <dgm:pt modelId="{331C486C-373D-4FF0-8409-36B4C18C9E82}" type="pres">
      <dgm:prSet presAssocID="{AB661DD1-D629-4381-A17E-263E575D281D}" presName="tx1" presStyleLbl="revTx" presStyleIdx="2" presStyleCnt="5"/>
      <dgm:spPr/>
    </dgm:pt>
    <dgm:pt modelId="{E8DC4AEC-C9EC-40E8-BE83-72490724CC10}" type="pres">
      <dgm:prSet presAssocID="{AB661DD1-D629-4381-A17E-263E575D281D}" presName="vert1" presStyleCnt="0"/>
      <dgm:spPr/>
    </dgm:pt>
    <dgm:pt modelId="{0B65893A-28EF-4E28-BA34-0EE9EF21A039}" type="pres">
      <dgm:prSet presAssocID="{6502486E-B362-46F0-9091-4E8045238FE6}" presName="thickLine" presStyleLbl="alignNode1" presStyleIdx="3" presStyleCnt="5"/>
      <dgm:spPr/>
    </dgm:pt>
    <dgm:pt modelId="{A5725B21-6954-4B09-8688-2AD1FF6B8857}" type="pres">
      <dgm:prSet presAssocID="{6502486E-B362-46F0-9091-4E8045238FE6}" presName="horz1" presStyleCnt="0"/>
      <dgm:spPr/>
    </dgm:pt>
    <dgm:pt modelId="{07241F39-82B1-46F0-AB94-E961BD26CE61}" type="pres">
      <dgm:prSet presAssocID="{6502486E-B362-46F0-9091-4E8045238FE6}" presName="tx1" presStyleLbl="revTx" presStyleIdx="3" presStyleCnt="5"/>
      <dgm:spPr/>
    </dgm:pt>
    <dgm:pt modelId="{105DEA21-E51E-44A7-9456-7D8D8A2C3D40}" type="pres">
      <dgm:prSet presAssocID="{6502486E-B362-46F0-9091-4E8045238FE6}" presName="vert1" presStyleCnt="0"/>
      <dgm:spPr/>
    </dgm:pt>
    <dgm:pt modelId="{1B3A5C9C-46A0-439E-A191-7002B7420B04}" type="pres">
      <dgm:prSet presAssocID="{49CDC20E-76C1-4C84-9F82-B2E1D90D83C6}" presName="thickLine" presStyleLbl="alignNode1" presStyleIdx="4" presStyleCnt="5"/>
      <dgm:spPr/>
    </dgm:pt>
    <dgm:pt modelId="{59A2DABE-E50A-48B7-A8F9-43416D541C8D}" type="pres">
      <dgm:prSet presAssocID="{49CDC20E-76C1-4C84-9F82-B2E1D90D83C6}" presName="horz1" presStyleCnt="0"/>
      <dgm:spPr/>
    </dgm:pt>
    <dgm:pt modelId="{2C885FD9-E574-4A7D-B8A4-6805433A0AEA}" type="pres">
      <dgm:prSet presAssocID="{49CDC20E-76C1-4C84-9F82-B2E1D90D83C6}" presName="tx1" presStyleLbl="revTx" presStyleIdx="4" presStyleCnt="5"/>
      <dgm:spPr/>
    </dgm:pt>
    <dgm:pt modelId="{4CE0C5B0-D8E5-47D0-A1DE-D2B22FC8A04F}" type="pres">
      <dgm:prSet presAssocID="{49CDC20E-76C1-4C84-9F82-B2E1D90D83C6}" presName="vert1" presStyleCnt="0"/>
      <dgm:spPr/>
    </dgm:pt>
  </dgm:ptLst>
  <dgm:cxnLst>
    <dgm:cxn modelId="{2B53FD08-CADA-45BA-9109-2FFB0F7E1725}" type="presOf" srcId="{A4503149-A0C7-43C0-BB48-7BD39C0B067D}" destId="{4B909A70-F19E-4C03-99E4-A5E84F942BF4}" srcOrd="0" destOrd="0" presId="urn:microsoft.com/office/officeart/2008/layout/LinedList"/>
    <dgm:cxn modelId="{C54EDF09-E903-440F-872D-BF6537102B33}" srcId="{6490B1C8-4107-4E0E-BC8F-9C32535AAE68}" destId="{6502486E-B362-46F0-9091-4E8045238FE6}" srcOrd="3" destOrd="0" parTransId="{4B18CAA7-00D0-4523-BC49-0C21CE541D54}" sibTransId="{2BA8EB76-53C8-45E8-B4DB-08B4209B4927}"/>
    <dgm:cxn modelId="{068C9D14-15B9-4F07-813B-A6AAEEB5BAF2}" srcId="{6490B1C8-4107-4E0E-BC8F-9C32535AAE68}" destId="{A4503149-A0C7-43C0-BB48-7BD39C0B067D}" srcOrd="1" destOrd="0" parTransId="{9472FA76-70C6-409A-87FD-187CC1E19D50}" sibTransId="{550F0DC3-18DC-4AE1-A100-8004CF411C0C}"/>
    <dgm:cxn modelId="{354CE029-C3B2-456C-AD61-4A59ACCC34FE}" srcId="{6490B1C8-4107-4E0E-BC8F-9C32535AAE68}" destId="{49CDC20E-76C1-4C84-9F82-B2E1D90D83C6}" srcOrd="4" destOrd="0" parTransId="{8602749B-ACA0-4416-880B-73CD5262A3A8}" sibTransId="{67E0B773-82BD-421C-8F5F-047476166D12}"/>
    <dgm:cxn modelId="{C4BCB235-3FC0-4767-A732-051CDB800B4C}" type="presOf" srcId="{6502486E-B362-46F0-9091-4E8045238FE6}" destId="{07241F39-82B1-46F0-AB94-E961BD26CE61}" srcOrd="0" destOrd="0" presId="urn:microsoft.com/office/officeart/2008/layout/LinedList"/>
    <dgm:cxn modelId="{ADE86B67-8A01-4C04-9F29-2257BDF56880}" type="presOf" srcId="{AB661DD1-D629-4381-A17E-263E575D281D}" destId="{331C486C-373D-4FF0-8409-36B4C18C9E82}" srcOrd="0" destOrd="0" presId="urn:microsoft.com/office/officeart/2008/layout/LinedList"/>
    <dgm:cxn modelId="{99FB1799-2B39-4499-B4EB-C266C19BD6CA}" type="presOf" srcId="{49CDC20E-76C1-4C84-9F82-B2E1D90D83C6}" destId="{2C885FD9-E574-4A7D-B8A4-6805433A0AEA}" srcOrd="0" destOrd="0" presId="urn:microsoft.com/office/officeart/2008/layout/LinedList"/>
    <dgm:cxn modelId="{D06442A5-CA37-4C19-BB69-DE4348654E6E}" type="presOf" srcId="{6490B1C8-4107-4E0E-BC8F-9C32535AAE68}" destId="{DCA26C42-95FD-4981-AF5E-28E12D16D061}" srcOrd="0" destOrd="0" presId="urn:microsoft.com/office/officeart/2008/layout/LinedList"/>
    <dgm:cxn modelId="{0BFFC4AC-DBBB-4D20-BE63-799778C33BB1}" srcId="{6490B1C8-4107-4E0E-BC8F-9C32535AAE68}" destId="{331589C4-5006-4B73-9D43-B3C839B02DF7}" srcOrd="0" destOrd="0" parTransId="{2CDBD28E-84F7-4922-AC83-D6B3A1F41220}" sibTransId="{832CF661-48FA-4052-B81F-EBDCF5B6F63A}"/>
    <dgm:cxn modelId="{5433D1F2-CEC2-4A61-8332-1CE5D113E508}" srcId="{6490B1C8-4107-4E0E-BC8F-9C32535AAE68}" destId="{AB661DD1-D629-4381-A17E-263E575D281D}" srcOrd="2" destOrd="0" parTransId="{3963C1DA-ED9C-497F-B4B3-59ADB310BDFF}" sibTransId="{1BF81C5A-76E0-4515-A69D-C1581814C3C5}"/>
    <dgm:cxn modelId="{37584CFF-2FF0-44F2-8A9E-D9E363A5968D}" type="presOf" srcId="{331589C4-5006-4B73-9D43-B3C839B02DF7}" destId="{9C013ADD-E9BE-4F3E-804B-3E1B8C711772}" srcOrd="0" destOrd="0" presId="urn:microsoft.com/office/officeart/2008/layout/LinedList"/>
    <dgm:cxn modelId="{BB5484D6-70C5-4C4A-AFE3-79BDF09BB084}" type="presParOf" srcId="{DCA26C42-95FD-4981-AF5E-28E12D16D061}" destId="{3030CC56-0335-446B-9A96-59C3FF571B3E}" srcOrd="0" destOrd="0" presId="urn:microsoft.com/office/officeart/2008/layout/LinedList"/>
    <dgm:cxn modelId="{C6C37624-0295-419A-AC5A-C1CE95B9DBF3}" type="presParOf" srcId="{DCA26C42-95FD-4981-AF5E-28E12D16D061}" destId="{B1EAB64B-D09C-49B2-8B85-DB64BCC6F62A}" srcOrd="1" destOrd="0" presId="urn:microsoft.com/office/officeart/2008/layout/LinedList"/>
    <dgm:cxn modelId="{7C675801-9E2F-4BFC-98AE-8516DAE97C39}" type="presParOf" srcId="{B1EAB64B-D09C-49B2-8B85-DB64BCC6F62A}" destId="{9C013ADD-E9BE-4F3E-804B-3E1B8C711772}" srcOrd="0" destOrd="0" presId="urn:microsoft.com/office/officeart/2008/layout/LinedList"/>
    <dgm:cxn modelId="{4EABA30F-FBE5-41CA-B384-6A14D2A51486}" type="presParOf" srcId="{B1EAB64B-D09C-49B2-8B85-DB64BCC6F62A}" destId="{99696EA0-5AD0-44CD-8ABA-8B9AF41978C2}" srcOrd="1" destOrd="0" presId="urn:microsoft.com/office/officeart/2008/layout/LinedList"/>
    <dgm:cxn modelId="{A465B82B-284B-4134-A2E9-D9D77BBA3D3E}" type="presParOf" srcId="{DCA26C42-95FD-4981-AF5E-28E12D16D061}" destId="{A92995A4-69DE-4CB7-BE71-5246107DE439}" srcOrd="2" destOrd="0" presId="urn:microsoft.com/office/officeart/2008/layout/LinedList"/>
    <dgm:cxn modelId="{2C353C24-C293-434A-98AA-22E1BD4FE6E5}" type="presParOf" srcId="{DCA26C42-95FD-4981-AF5E-28E12D16D061}" destId="{8468B497-BD40-4E2B-8BCB-06A58C636C73}" srcOrd="3" destOrd="0" presId="urn:microsoft.com/office/officeart/2008/layout/LinedList"/>
    <dgm:cxn modelId="{0C6EB2D6-6589-4A35-8187-C45498182E52}" type="presParOf" srcId="{8468B497-BD40-4E2B-8BCB-06A58C636C73}" destId="{4B909A70-F19E-4C03-99E4-A5E84F942BF4}" srcOrd="0" destOrd="0" presId="urn:microsoft.com/office/officeart/2008/layout/LinedList"/>
    <dgm:cxn modelId="{D5824245-5F5C-48E2-A00A-765EF54E870F}" type="presParOf" srcId="{8468B497-BD40-4E2B-8BCB-06A58C636C73}" destId="{99482EBE-F3B5-4264-9AB9-12447B5BD358}" srcOrd="1" destOrd="0" presId="urn:microsoft.com/office/officeart/2008/layout/LinedList"/>
    <dgm:cxn modelId="{73C2778A-554A-439F-AC4D-EC63DED3DF17}" type="presParOf" srcId="{DCA26C42-95FD-4981-AF5E-28E12D16D061}" destId="{EA3C84B4-EF50-4396-8392-1FD75EFDD9E5}" srcOrd="4" destOrd="0" presId="urn:microsoft.com/office/officeart/2008/layout/LinedList"/>
    <dgm:cxn modelId="{039D1009-4883-4A8D-BCAF-CF5951FE4152}" type="presParOf" srcId="{DCA26C42-95FD-4981-AF5E-28E12D16D061}" destId="{1D62277A-2A82-4530-9FB5-A3CB7FD62202}" srcOrd="5" destOrd="0" presId="urn:microsoft.com/office/officeart/2008/layout/LinedList"/>
    <dgm:cxn modelId="{FFBB464E-3803-4297-8B23-C483E92F76A9}" type="presParOf" srcId="{1D62277A-2A82-4530-9FB5-A3CB7FD62202}" destId="{331C486C-373D-4FF0-8409-36B4C18C9E82}" srcOrd="0" destOrd="0" presId="urn:microsoft.com/office/officeart/2008/layout/LinedList"/>
    <dgm:cxn modelId="{818A7185-D142-4FCA-A246-3F8E0D8E2531}" type="presParOf" srcId="{1D62277A-2A82-4530-9FB5-A3CB7FD62202}" destId="{E8DC4AEC-C9EC-40E8-BE83-72490724CC10}" srcOrd="1" destOrd="0" presId="urn:microsoft.com/office/officeart/2008/layout/LinedList"/>
    <dgm:cxn modelId="{AEEA21B7-073C-4167-804E-E90FA43F4D5D}" type="presParOf" srcId="{DCA26C42-95FD-4981-AF5E-28E12D16D061}" destId="{0B65893A-28EF-4E28-BA34-0EE9EF21A039}" srcOrd="6" destOrd="0" presId="urn:microsoft.com/office/officeart/2008/layout/LinedList"/>
    <dgm:cxn modelId="{9EBE3990-D7E4-451F-B102-2B738C3E83DF}" type="presParOf" srcId="{DCA26C42-95FD-4981-AF5E-28E12D16D061}" destId="{A5725B21-6954-4B09-8688-2AD1FF6B8857}" srcOrd="7" destOrd="0" presId="urn:microsoft.com/office/officeart/2008/layout/LinedList"/>
    <dgm:cxn modelId="{A56C3471-848A-46B8-BD5C-F42A22797EB4}" type="presParOf" srcId="{A5725B21-6954-4B09-8688-2AD1FF6B8857}" destId="{07241F39-82B1-46F0-AB94-E961BD26CE61}" srcOrd="0" destOrd="0" presId="urn:microsoft.com/office/officeart/2008/layout/LinedList"/>
    <dgm:cxn modelId="{906B5255-3AF4-4D8A-93F4-787E3E9827B9}" type="presParOf" srcId="{A5725B21-6954-4B09-8688-2AD1FF6B8857}" destId="{105DEA21-E51E-44A7-9456-7D8D8A2C3D40}" srcOrd="1" destOrd="0" presId="urn:microsoft.com/office/officeart/2008/layout/LinedList"/>
    <dgm:cxn modelId="{87F4CDDE-C27F-4490-92D2-75290F343448}" type="presParOf" srcId="{DCA26C42-95FD-4981-AF5E-28E12D16D061}" destId="{1B3A5C9C-46A0-439E-A191-7002B7420B04}" srcOrd="8" destOrd="0" presId="urn:microsoft.com/office/officeart/2008/layout/LinedList"/>
    <dgm:cxn modelId="{5C6A6F2C-3E10-4371-83F4-39619C77E5D9}" type="presParOf" srcId="{DCA26C42-95FD-4981-AF5E-28E12D16D061}" destId="{59A2DABE-E50A-48B7-A8F9-43416D541C8D}" srcOrd="9" destOrd="0" presId="urn:microsoft.com/office/officeart/2008/layout/LinedList"/>
    <dgm:cxn modelId="{D0E665A0-EFDC-437B-ACF0-A7D23EDB6137}" type="presParOf" srcId="{59A2DABE-E50A-48B7-A8F9-43416D541C8D}" destId="{2C885FD9-E574-4A7D-B8A4-6805433A0AEA}" srcOrd="0" destOrd="0" presId="urn:microsoft.com/office/officeart/2008/layout/LinedList"/>
    <dgm:cxn modelId="{C349EACA-0500-4651-92E2-796DF6B7647C}" type="presParOf" srcId="{59A2DABE-E50A-48B7-A8F9-43416D541C8D}" destId="{4CE0C5B0-D8E5-47D0-A1DE-D2B22FC8A0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0CC56-0335-446B-9A96-59C3FF571B3E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13ADD-E9BE-4F3E-804B-3E1B8C711772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Gültiges</a:t>
          </a:r>
          <a:r>
            <a:rPr lang="en-US" sz="2700" kern="1200" dirty="0"/>
            <a:t> Coursing ab 2 </a:t>
          </a:r>
          <a:r>
            <a:rPr lang="en-US" sz="2700" kern="1200" dirty="0" err="1"/>
            <a:t>Hunden</a:t>
          </a:r>
          <a:endParaRPr lang="en-US" sz="2700" kern="1200" dirty="0"/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Nur 1 Hund = </a:t>
          </a:r>
          <a:r>
            <a:rPr lang="en-US" sz="2700" kern="1200" dirty="0" err="1"/>
            <a:t>Sololauf</a:t>
          </a:r>
          <a:endParaRPr lang="en-US" sz="2700" kern="1200" dirty="0"/>
        </a:p>
      </dsp:txBody>
      <dsp:txXfrm>
        <a:off x="0" y="675"/>
        <a:ext cx="6900512" cy="1106957"/>
      </dsp:txXfrm>
    </dsp:sp>
    <dsp:sp modelId="{A92995A4-69DE-4CB7-BE71-5246107DE439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09A70-F19E-4C03-99E4-A5E84F942BF4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Hunde</a:t>
          </a:r>
          <a:r>
            <a:rPr lang="en-US" sz="2700" kern="1200" dirty="0"/>
            <a:t> </a:t>
          </a:r>
          <a:r>
            <a:rPr lang="en-US" sz="2700" kern="1200" dirty="0" err="1"/>
            <a:t>müssen</a:t>
          </a:r>
          <a:r>
            <a:rPr lang="en-US" sz="2700" kern="1200" dirty="0"/>
            <a:t> am Start sein (</a:t>
          </a:r>
          <a:r>
            <a:rPr lang="en-US" sz="2700" kern="1200" dirty="0" err="1"/>
            <a:t>Tierarztkontrolle</a:t>
          </a:r>
          <a:r>
            <a:rPr lang="en-US" sz="2700" kern="1200" dirty="0"/>
            <a:t> </a:t>
          </a:r>
          <a:r>
            <a:rPr lang="en-US" sz="2700" kern="1200" dirty="0" err="1"/>
            <a:t>reicht</a:t>
          </a:r>
          <a:r>
            <a:rPr lang="en-US" sz="2700" kern="1200" dirty="0"/>
            <a:t> </a:t>
          </a:r>
          <a:r>
            <a:rPr lang="en-US" sz="2700" kern="1200" dirty="0" err="1"/>
            <a:t>nicht</a:t>
          </a:r>
          <a:r>
            <a:rPr lang="en-US" sz="2700" kern="1200" dirty="0"/>
            <a:t>)</a:t>
          </a:r>
        </a:p>
      </dsp:txBody>
      <dsp:txXfrm>
        <a:off x="0" y="1107633"/>
        <a:ext cx="6900512" cy="1106957"/>
      </dsp:txXfrm>
    </dsp:sp>
    <dsp:sp modelId="{EA3C84B4-EF50-4396-8392-1FD75EFDD9E5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C486C-373D-4FF0-8409-36B4C18C9E82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700" kern="1200" dirty="0"/>
            <a:t>CACIL Anwartschaft ab 4 Hunden</a:t>
          </a:r>
          <a:endParaRPr lang="en-US" sz="2700" kern="1200" dirty="0"/>
        </a:p>
      </dsp:txBody>
      <dsp:txXfrm>
        <a:off x="0" y="2214591"/>
        <a:ext cx="6900512" cy="1106957"/>
      </dsp:txXfrm>
    </dsp:sp>
    <dsp:sp modelId="{0B65893A-28EF-4E28-BA34-0EE9EF21A039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41F39-82B1-46F0-AB94-E961BD26CE61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700" kern="1200" dirty="0"/>
            <a:t>Klassentrennung ab 4 Hunden / Geschlechtertrennung ab 4 Hunden</a:t>
          </a:r>
          <a:endParaRPr lang="en-US" sz="2700" kern="1200" dirty="0"/>
        </a:p>
      </dsp:txBody>
      <dsp:txXfrm>
        <a:off x="0" y="3321549"/>
        <a:ext cx="6900512" cy="1106957"/>
      </dsp:txXfrm>
    </dsp:sp>
    <dsp:sp modelId="{1B3A5C9C-46A0-439E-A191-7002B7420B04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85FD9-E574-4A7D-B8A4-6805433A0AEA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700" kern="1200" dirty="0"/>
            <a:t>CACL wird ab 3 Hunden vergeben (national – bleibt)</a:t>
          </a:r>
          <a:endParaRPr lang="en-US" sz="2700" kern="1200" dirty="0"/>
        </a:p>
      </dsp:txBody>
      <dsp:txXfrm>
        <a:off x="0" y="4428507"/>
        <a:ext cx="6900512" cy="1106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BAC55-19A1-4036-B881-06D78705F6F5}" type="datetimeFigureOut">
              <a:rPr lang="de-CH" smtClean="0"/>
              <a:t>18.04.2024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057C1-8025-4D11-947B-08A6F02B50D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9694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Eventuell zeigen, wo genau.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057C1-8025-4D11-947B-08A6F02B50D6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4659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057C1-8025-4D11-947B-08A6F02B50D6}" type="slidenum">
              <a:rPr lang="de-CH" smtClean="0"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25180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057C1-8025-4D11-947B-08A6F02B50D6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287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057C1-8025-4D11-947B-08A6F02B50D6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9713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Lizenz wird nach Schweizer Reglement abgelegt; Whippets und PLI werden wie bisher gemessen und in </a:t>
            </a:r>
            <a:r>
              <a:rPr lang="de-CH" dirty="0" err="1"/>
              <a:t>Standardgroesse</a:t>
            </a:r>
            <a:r>
              <a:rPr lang="de-CH" dirty="0"/>
              <a:t> und Sprinter/nat. </a:t>
            </a:r>
            <a:r>
              <a:rPr lang="de-CH" dirty="0" err="1"/>
              <a:t>Groessenklasse</a:t>
            </a:r>
            <a:r>
              <a:rPr lang="de-CH" dirty="0"/>
              <a:t> eingeteilt</a:t>
            </a:r>
          </a:p>
          <a:p>
            <a:r>
              <a:rPr lang="de-CH" dirty="0"/>
              <a:t>Die nationale Lizenz kommt immer mit einer FCI-Lizenz; FCI-Lizenzen kennen keine Grössenklassen.</a:t>
            </a:r>
          </a:p>
          <a:p>
            <a:r>
              <a:rPr lang="de-CH" dirty="0"/>
              <a:t>Ein Whippet nationale Grössenklasse und ein Whippet Standardgrösse erhalten somit beide dieselbe FCI-Lizenz. </a:t>
            </a:r>
          </a:p>
          <a:p>
            <a:r>
              <a:rPr lang="de-CH" dirty="0"/>
              <a:t>Automatisch erhalten alle lizenzierten Hunde eine FCI-Open Class Lizenz. </a:t>
            </a:r>
          </a:p>
          <a:p>
            <a:r>
              <a:rPr lang="de-CH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1.4 Zulassung, Startberechtigung </a:t>
            </a:r>
            <a:endParaRPr lang="de-CH" dirty="0"/>
          </a:p>
          <a:p>
            <a:r>
              <a:rPr lang="de-CH" dirty="0"/>
              <a:t>Dies gilt für FCI 10 und FCI 5 Hunde. Bisherige CSS-Lizenzen bleiben gültig. </a:t>
            </a:r>
          </a:p>
          <a:p>
            <a:r>
              <a:rPr lang="de-CH" dirty="0"/>
              <a:t>Reicht die </a:t>
            </a:r>
            <a:r>
              <a:rPr lang="de-CH" dirty="0" err="1"/>
              <a:t>Besitzer:in</a:t>
            </a:r>
            <a:r>
              <a:rPr lang="de-CH" dirty="0"/>
              <a:t> 2 Ausstellungsergebnisse mit mindestens SG ein, davon mindestens eines von einer internationalen Ausstellung und ist der Hund ein FCI 10 Hund, wird eine FCI-CACIL Lizenz ausgestellt. </a:t>
            </a:r>
          </a:p>
          <a:p>
            <a:r>
              <a:rPr lang="de-CH" dirty="0"/>
              <a:t>Nur Hunde mit FCI-CACIL Lizenz können ein CACIL erhalten. </a:t>
            </a:r>
          </a:p>
          <a:p>
            <a:r>
              <a:rPr lang="de-CH" dirty="0"/>
              <a:t>FCI 5 Hunde sind somit an internationalen Veranstaltungen (auch Weltmeisterschaften) startberechtigt, erhalten aber nie ein CACIL. </a:t>
            </a:r>
          </a:p>
          <a:p>
            <a:r>
              <a:rPr lang="de-CH" dirty="0"/>
              <a:t>National anerkannte Rassen (Silken Windsprites; Silken </a:t>
            </a:r>
            <a:r>
              <a:rPr lang="de-CH" dirty="0" err="1"/>
              <a:t>Windhounds</a:t>
            </a:r>
            <a:r>
              <a:rPr lang="de-CH" dirty="0"/>
              <a:t>, etc.) erhalten keine FCI-Lizenz und sind nur national startberechtigt.</a:t>
            </a:r>
          </a:p>
          <a:p>
            <a:r>
              <a:rPr lang="de-CH" dirty="0"/>
              <a:t>Ein Hund muss immer in seiner Lizenzklasse gemeldet werden. Ein Hund mit einer FCI-CACIL-Lizenz darf nicht als FCI-Open-Class Hund gemeldet werden. In der </a:t>
            </a:r>
            <a:r>
              <a:rPr lang="de-CH" dirty="0" err="1"/>
              <a:t>Realitaet</a:t>
            </a:r>
            <a:r>
              <a:rPr lang="de-CH" dirty="0"/>
              <a:t> laufen die Hunde beim Rennen dann unabhängig von der Lizenz zusammen; beim Coursing wird nach Lizenz getrennt gelaufen, sofern es genügend Hunde beider Lizenzklassen hat.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057C1-8025-4D11-947B-08A6F02B50D6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6334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Für Veranstaltungen der FCI-CACIL/</a:t>
            </a:r>
            <a:r>
              <a:rPr lang="de-CH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FCI-Open Class </a:t>
            </a:r>
            <a:r>
              <a:rPr lang="de-CH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sind nur die folgenden Ergebnisse/Kategorien und Abkürzungen im Lizenzbuch des Hundes erlaubt: </a:t>
            </a:r>
          </a:p>
          <a:p>
            <a:r>
              <a:rPr lang="de-CH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Platzierung/Punktergebnis </a:t>
            </a:r>
          </a:p>
          <a:p>
            <a:r>
              <a:rPr lang="de-CH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Zurückziehen durch den Eigentümer/Hundeführer (WDR) (</a:t>
            </a:r>
            <a:r>
              <a:rPr lang="de-CH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withdrawal</a:t>
            </a:r>
            <a:r>
              <a:rPr lang="de-CH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CH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by</a:t>
            </a:r>
            <a:r>
              <a:rPr lang="de-CH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CH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owner</a:t>
            </a:r>
            <a:r>
              <a:rPr lang="de-CH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de-CH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handler</a:t>
            </a:r>
            <a:r>
              <a:rPr lang="de-CH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</a:p>
          <a:p>
            <a:r>
              <a:rPr lang="de-CH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Zurückziehen aus medizinischen Gründen/Entzug der weiteren Startberechtigung (MWDR) (</a:t>
            </a:r>
            <a:r>
              <a:rPr lang="de-CH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medical</a:t>
            </a:r>
            <a:r>
              <a:rPr lang="de-CH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CH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withdrawal</a:t>
            </a:r>
            <a:r>
              <a:rPr lang="de-CH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de-CH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dismiss</a:t>
            </a:r>
            <a:r>
              <a:rPr lang="de-CH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</a:p>
          <a:p>
            <a:r>
              <a:rPr lang="de-CH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Entzug der weiteren Startberechtigung (DISM) (</a:t>
            </a:r>
            <a:r>
              <a:rPr lang="de-CH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dismiss</a:t>
            </a:r>
            <a:r>
              <a:rPr lang="de-CH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</a:p>
          <a:p>
            <a:r>
              <a:rPr lang="de-CH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Disqualifikation (DISQ) </a:t>
            </a:r>
          </a:p>
          <a:p>
            <a:r>
              <a:rPr lang="de-CH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Für Sanktionen wie Disqualifikation, Entzug der weiteren Startberechtigung oder Punkteabzug (bei Fehlstart) ist ein Mehrheitsbeschluss für die Gültigkeit der Sanktion erforderlich. Der Coursingrichter muss immer Punkte für den Lauf vergeben. </a:t>
            </a:r>
          </a:p>
          <a:p>
            <a:r>
              <a:rPr lang="de-CH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Der Eigentümer des sanktionierten Hundes muss vom Schiedsgericht oder dem Feldassistenten über die Sanktionierung informiert werden, vorzugsweise bevor der Eigentümer das Coursingfeld/Rennbahn verlässt. </a:t>
            </a:r>
            <a:endParaRPr lang="de-CH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e-CH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e-CH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Nur Richter können Sanktionen verhängen, die im Einklang mit diesem Reglement stehen müssen. Alle Sanktionen können nur durch eine Mehrheitsentscheidung der amtierenden Richter/Schiedsgericht ausgesprochen werden. Andernfalls kann keine Sanktionierung erfolgen. 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057C1-8025-4D11-947B-08A6F02B50D6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0455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Hintergrund: Beschwerden bis zivilrechtliche Verfahren</a:t>
            </a:r>
          </a:p>
          <a:p>
            <a:r>
              <a:rPr lang="de-CH" dirty="0"/>
              <a:t>Aufruf: Akzeptieren einer Sanktion; der Hund gibt immer sein Bestes.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057C1-8025-4D11-947B-08A6F02B50D6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2649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057C1-8025-4D11-947B-08A6F02B50D6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2312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057C1-8025-4D11-947B-08A6F02B50D6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6530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057C1-8025-4D11-947B-08A6F02B50D6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9696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057C1-8025-4D11-947B-08A6F02B50D6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1338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057C1-8025-4D11-947B-08A6F02B50D6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678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07B6-8CA8-4A79-948F-CA16C58A2B54}" type="datetimeFigureOut">
              <a:rPr lang="de-CH" smtClean="0"/>
              <a:t>18.04.2024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9218-A597-4DBA-B758-5E1FFEA3B44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71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07B6-8CA8-4A79-948F-CA16C58A2B54}" type="datetimeFigureOut">
              <a:rPr lang="de-CH" smtClean="0"/>
              <a:t>18.04.2024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9218-A597-4DBA-B758-5E1FFEA3B44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300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07B6-8CA8-4A79-948F-CA16C58A2B54}" type="datetimeFigureOut">
              <a:rPr lang="de-CH" smtClean="0"/>
              <a:t>18.04.2024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9218-A597-4DBA-B758-5E1FFEA3B44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037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07B6-8CA8-4A79-948F-CA16C58A2B54}" type="datetimeFigureOut">
              <a:rPr lang="de-CH" smtClean="0"/>
              <a:t>18.04.2024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9218-A597-4DBA-B758-5E1FFEA3B44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242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07B6-8CA8-4A79-948F-CA16C58A2B54}" type="datetimeFigureOut">
              <a:rPr lang="de-CH" smtClean="0"/>
              <a:t>18.04.2024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9218-A597-4DBA-B758-5E1FFEA3B44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773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07B6-8CA8-4A79-948F-CA16C58A2B54}" type="datetimeFigureOut">
              <a:rPr lang="de-CH" smtClean="0"/>
              <a:t>18.04.2024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9218-A597-4DBA-B758-5E1FFEA3B44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860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07B6-8CA8-4A79-948F-CA16C58A2B54}" type="datetimeFigureOut">
              <a:rPr lang="de-CH" smtClean="0"/>
              <a:t>18.04.2024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9218-A597-4DBA-B758-5E1FFEA3B44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912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07B6-8CA8-4A79-948F-CA16C58A2B54}" type="datetimeFigureOut">
              <a:rPr lang="de-CH" smtClean="0"/>
              <a:t>18.04.2024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9218-A597-4DBA-B758-5E1FFEA3B44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459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07B6-8CA8-4A79-948F-CA16C58A2B54}" type="datetimeFigureOut">
              <a:rPr lang="de-CH" smtClean="0"/>
              <a:t>18.04.2024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9218-A597-4DBA-B758-5E1FFEA3B44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520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07B6-8CA8-4A79-948F-CA16C58A2B54}" type="datetimeFigureOut">
              <a:rPr lang="de-CH" smtClean="0"/>
              <a:t>18.04.2024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9218-A597-4DBA-B758-5E1FFEA3B44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98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07B6-8CA8-4A79-948F-CA16C58A2B54}" type="datetimeFigureOut">
              <a:rPr lang="de-CH" smtClean="0"/>
              <a:t>18.04.2024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9218-A597-4DBA-B758-5E1FFEA3B44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788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E07B6-8CA8-4A79-948F-CA16C58A2B54}" type="datetimeFigureOut">
              <a:rPr lang="de-CH" smtClean="0"/>
              <a:t>18.04.2024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99218-A597-4DBA-B758-5E1FFEA3B44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968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gwr.ch" TargetMode="External"/><Relationship Id="rId2" Type="http://schemas.openxmlformats.org/officeDocument/2006/relationships/hyperlink" Target="mailto:coursing@igwr.ch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ci.be/" TargetMode="External"/><Relationship Id="rId4" Type="http://schemas.openxmlformats.org/officeDocument/2006/relationships/hyperlink" Target="http://www.igwr.ch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ci.b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8882" y="3577456"/>
            <a:ext cx="10909640" cy="1687814"/>
          </a:xfrm>
        </p:spPr>
        <p:txBody>
          <a:bodyPr anchor="b">
            <a:normAutofit fontScale="90000"/>
          </a:bodyPr>
          <a:lstStyle/>
          <a:p>
            <a:r>
              <a:rPr lang="de-CH" sz="5600" dirty="0"/>
              <a:t>Internationale  Coursing</a:t>
            </a:r>
            <a:br>
              <a:rPr lang="de-CH" sz="5600" dirty="0"/>
            </a:br>
            <a:r>
              <a:rPr lang="de-CH" sz="5600" dirty="0"/>
              <a:t>FCI Reglement – was ist neu, was ist sonst gut zu wissen?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38881" y="5660607"/>
            <a:ext cx="10909643" cy="552659"/>
          </a:xfrm>
        </p:spPr>
        <p:txBody>
          <a:bodyPr anchor="t">
            <a:normAutofit/>
          </a:bodyPr>
          <a:lstStyle/>
          <a:p>
            <a:r>
              <a:rPr lang="de-CH" dirty="0"/>
              <a:t>Donnerstag, 18. April 2024 Webinar via Skype</a:t>
            </a:r>
          </a:p>
        </p:txBody>
      </p:sp>
      <p:pic>
        <p:nvPicPr>
          <p:cNvPr id="5" name="Picture 4" descr="A red and white logo&#10;&#10;Description automatically generated">
            <a:extLst>
              <a:ext uri="{FF2B5EF4-FFF2-40B4-BE49-F238E27FC236}">
                <a16:creationId xmlns:a16="http://schemas.microsoft.com/office/drawing/2014/main" id="{D7B81065-62A2-2AB5-4BEF-8F20850128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539" y="479206"/>
            <a:ext cx="5216326" cy="2351097"/>
          </a:xfrm>
          <a:prstGeom prst="rect">
            <a:avLst/>
          </a:pr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9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D6C64-29A2-E4AD-C38F-D701CF81CDD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de-CH" dirty="0"/>
              <a:t>Grundsatz bei der Einteilung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56B0F-B4D8-89D5-2626-36DB12BC6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  <a:p>
            <a:r>
              <a:rPr lang="de-CH" dirty="0"/>
              <a:t>Klasse vor Geschlecht</a:t>
            </a:r>
          </a:p>
          <a:p>
            <a:pPr lvl="1"/>
            <a:r>
              <a:rPr lang="de-CH" dirty="0"/>
              <a:t>Erst wird geschaut, ob die Klassen separat laufen können, dann ob eine Teilung nach Geschlecht möglich ist</a:t>
            </a:r>
          </a:p>
          <a:p>
            <a:endParaRPr lang="de-CH" dirty="0"/>
          </a:p>
          <a:p>
            <a:r>
              <a:rPr lang="de-CH" dirty="0"/>
              <a:t>Wichtig: Senioren, </a:t>
            </a:r>
            <a:r>
              <a:rPr lang="de-CH" dirty="0" err="1"/>
              <a:t>Basenjis</a:t>
            </a:r>
            <a:r>
              <a:rPr lang="de-CH" dirty="0"/>
              <a:t>, </a:t>
            </a:r>
            <a:r>
              <a:rPr lang="de-CH" dirty="0" err="1"/>
              <a:t>Podengo</a:t>
            </a:r>
            <a:r>
              <a:rPr lang="de-CH" dirty="0"/>
              <a:t> </a:t>
            </a:r>
            <a:r>
              <a:rPr lang="de-CH" dirty="0" err="1"/>
              <a:t>Pequeno</a:t>
            </a:r>
            <a:r>
              <a:rPr lang="de-CH" dirty="0"/>
              <a:t> und die national anerkannten Rassen, laufen immer national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1DCEC8-FF59-D30D-BBDB-C7912CA057B8}"/>
              </a:ext>
            </a:extLst>
          </p:cNvPr>
          <p:cNvSpPr/>
          <p:nvPr/>
        </p:nvSpPr>
        <p:spPr>
          <a:xfrm>
            <a:off x="10419072" y="324839"/>
            <a:ext cx="1606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3.3.3</a:t>
            </a:r>
          </a:p>
        </p:txBody>
      </p:sp>
    </p:spTree>
    <p:extLst>
      <p:ext uri="{BB962C8B-B14F-4D97-AF65-F5344CB8AC3E}">
        <p14:creationId xmlns:p14="http://schemas.microsoft.com/office/powerpoint/2010/main" val="2983396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4A9CF-898A-AEEA-B34F-A98E3D84077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e-CH" dirty="0"/>
              <a:t>Anwartschaften und Auszeichnungen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6B0FB-41E6-940E-FE62-772C749BB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3200" dirty="0"/>
              <a:t>Anwartschaften</a:t>
            </a:r>
          </a:p>
          <a:p>
            <a:pPr lvl="1"/>
            <a:r>
              <a:rPr lang="de-CH" sz="2800" dirty="0"/>
              <a:t>CACIL und </a:t>
            </a:r>
            <a:r>
              <a:rPr lang="de-CH" sz="2800" dirty="0" err="1"/>
              <a:t>ResCACIL</a:t>
            </a:r>
            <a:r>
              <a:rPr lang="de-CH" sz="2800" dirty="0"/>
              <a:t> ab 4 startenden Hunden</a:t>
            </a:r>
          </a:p>
          <a:p>
            <a:pPr lvl="1"/>
            <a:r>
              <a:rPr lang="de-CH" sz="2800" dirty="0"/>
              <a:t>CACL und </a:t>
            </a:r>
            <a:r>
              <a:rPr lang="de-CH" sz="2800" dirty="0" err="1"/>
              <a:t>ResCACL</a:t>
            </a:r>
            <a:r>
              <a:rPr lang="de-CH" sz="2800" dirty="0"/>
              <a:t> ab 3 Hunden</a:t>
            </a:r>
          </a:p>
          <a:p>
            <a:endParaRPr lang="de-CH" sz="3200" dirty="0"/>
          </a:p>
          <a:p>
            <a:r>
              <a:rPr lang="de-CH" sz="3200" dirty="0"/>
              <a:t>Auszeichnungen</a:t>
            </a:r>
          </a:p>
          <a:p>
            <a:pPr lvl="1"/>
            <a:r>
              <a:rPr lang="de-CH" sz="2800" dirty="0"/>
              <a:t>BOB ab 4 startenden Hunden</a:t>
            </a:r>
          </a:p>
          <a:p>
            <a:pPr lvl="1"/>
            <a:r>
              <a:rPr lang="de-CH" sz="2800" dirty="0"/>
              <a:t>BOS nur bei Geschlechtertrennung</a:t>
            </a:r>
          </a:p>
          <a:p>
            <a:pPr lvl="1"/>
            <a:r>
              <a:rPr lang="de-CH" sz="2800" dirty="0"/>
              <a:t>BIF / </a:t>
            </a:r>
            <a:r>
              <a:rPr lang="de-CH" sz="2800" dirty="0" err="1"/>
              <a:t>ResBIF</a:t>
            </a:r>
            <a:r>
              <a:rPr lang="de-CH" sz="2800" dirty="0"/>
              <a:t> für Hund mit höchster, </a:t>
            </a:r>
            <a:r>
              <a:rPr lang="de-CH" sz="2800" dirty="0" err="1"/>
              <a:t>resp</a:t>
            </a:r>
            <a:r>
              <a:rPr lang="de-CH" sz="2800" dirty="0"/>
              <a:t> zweithöchster Punktzahl (auch Hunde mit Sololauf möglich)</a:t>
            </a:r>
          </a:p>
          <a:p>
            <a:pPr lvl="1"/>
            <a:endParaRPr lang="de-CH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11FAB8-2486-B206-E8BA-62A3B1D3B1CD}"/>
              </a:ext>
            </a:extLst>
          </p:cNvPr>
          <p:cNvSpPr/>
          <p:nvPr/>
        </p:nvSpPr>
        <p:spPr>
          <a:xfrm>
            <a:off x="9801512" y="365125"/>
            <a:ext cx="2141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.3.3.2</a:t>
            </a:r>
          </a:p>
        </p:txBody>
      </p:sp>
    </p:spTree>
    <p:extLst>
      <p:ext uri="{BB962C8B-B14F-4D97-AF65-F5344CB8AC3E}">
        <p14:creationId xmlns:p14="http://schemas.microsoft.com/office/powerpoint/2010/main" val="3464428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0523-3138-DE3A-4806-E8D3D2CE983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CH" dirty="0"/>
              <a:t>CACIL Vergabe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1EC9B-B3C6-AD27-F402-F8576B2A9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Hund muss FCI-CACIL-Lizenz haben</a:t>
            </a:r>
          </a:p>
          <a:p>
            <a:r>
              <a:rPr lang="de-CH" dirty="0"/>
              <a:t>Der Hund darf nicht im Anhang Register eingetragen sein</a:t>
            </a:r>
          </a:p>
          <a:p>
            <a:r>
              <a:rPr lang="de-CH" dirty="0" err="1"/>
              <a:t>Besitzer:in</a:t>
            </a:r>
            <a:r>
              <a:rPr lang="de-CH" dirty="0"/>
              <a:t> muss bei der Anmeldung angekreuzt haben, dass der Hund ums CACIL laufen wird</a:t>
            </a:r>
          </a:p>
          <a:p>
            <a:r>
              <a:rPr lang="de-CH" dirty="0"/>
              <a:t>Es müssen mind. 4 Hunde der Rasse teilnehmen am Coursing</a:t>
            </a:r>
          </a:p>
          <a:p>
            <a:r>
              <a:rPr lang="de-CH" dirty="0"/>
              <a:t>Sind es 4 Hunde pro Rasse und Geschlecht, wird das CACIL pro Geschlecht vergeben</a:t>
            </a:r>
          </a:p>
          <a:p>
            <a:endParaRPr lang="de-C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4838CB-0D6D-9943-831C-B1946D5B5563}"/>
              </a:ext>
            </a:extLst>
          </p:cNvPr>
          <p:cNvSpPr/>
          <p:nvPr/>
        </p:nvSpPr>
        <p:spPr>
          <a:xfrm>
            <a:off x="9817416" y="269310"/>
            <a:ext cx="2141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.3.3.2</a:t>
            </a:r>
          </a:p>
        </p:txBody>
      </p:sp>
    </p:spTree>
    <p:extLst>
      <p:ext uri="{BB962C8B-B14F-4D97-AF65-F5344CB8AC3E}">
        <p14:creationId xmlns:p14="http://schemas.microsoft.com/office/powerpoint/2010/main" val="555174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C3418-DB8B-DFA1-1C5F-6C79EB9DCE5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de-CH" dirty="0"/>
              <a:t>FCI Winner Titel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BF518-0EAA-3B4E-5384-42E2DDE8D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FCI-CACIL-Winner und FCI-Open Class-Winner sind Tagestitel</a:t>
            </a:r>
          </a:p>
          <a:p>
            <a:r>
              <a:rPr lang="de-CH" dirty="0"/>
              <a:t>Wenn mind. 4 Hunde pro Rasse teilnehmen, werden diese Titel vergeben</a:t>
            </a:r>
          </a:p>
          <a:p>
            <a:r>
              <a:rPr lang="de-CH" dirty="0"/>
              <a:t>Der Hund mit der höchsten Punktzahl je Klasse wird anhand der jeweiligen Lizenz der FCI-Winner vergeben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2DD4B0-6FC0-9C0F-8C24-702CE555DF26}"/>
              </a:ext>
            </a:extLst>
          </p:cNvPr>
          <p:cNvSpPr/>
          <p:nvPr/>
        </p:nvSpPr>
        <p:spPr>
          <a:xfrm>
            <a:off x="9642487" y="285212"/>
            <a:ext cx="2141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3.3.3.2</a:t>
            </a:r>
          </a:p>
        </p:txBody>
      </p:sp>
    </p:spTree>
    <p:extLst>
      <p:ext uri="{BB962C8B-B14F-4D97-AF65-F5344CB8AC3E}">
        <p14:creationId xmlns:p14="http://schemas.microsoft.com/office/powerpoint/2010/main" val="2970514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E983A-7F56-8403-0E52-C0BA87B3A28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de-CH" dirty="0"/>
              <a:t>Beispiele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B700B-EBE7-16F6-4476-3FD76D7BE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Wir machen die Beispiele anhand der Meldungen </a:t>
            </a:r>
            <a:r>
              <a:rPr lang="de-CH"/>
              <a:t>von Aarau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55538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C789CD0-5C29-924C-1A43-3EB8F99F5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273" y="2110096"/>
            <a:ext cx="10304710" cy="1318904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58996C7-D9D8-D88B-8FB5-091F9670F5AA}"/>
              </a:ext>
            </a:extLst>
          </p:cNvPr>
          <p:cNvSpPr txBox="1"/>
          <p:nvPr/>
        </p:nvSpPr>
        <p:spPr>
          <a:xfrm>
            <a:off x="762273" y="4005470"/>
            <a:ext cx="8945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Einteilung: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F35909D-21B1-266A-55DB-ACE8D15A31C4}"/>
              </a:ext>
            </a:extLst>
          </p:cNvPr>
          <p:cNvSpPr/>
          <p:nvPr/>
        </p:nvSpPr>
        <p:spPr>
          <a:xfrm>
            <a:off x="8885583" y="2415209"/>
            <a:ext cx="496956" cy="3578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206481E-4412-D605-39EB-4E9104216544}"/>
              </a:ext>
            </a:extLst>
          </p:cNvPr>
          <p:cNvSpPr/>
          <p:nvPr/>
        </p:nvSpPr>
        <p:spPr>
          <a:xfrm>
            <a:off x="9804005" y="2411740"/>
            <a:ext cx="496956" cy="3578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33E1F94-B2EB-572A-798A-D31D9AC021EF}"/>
              </a:ext>
            </a:extLst>
          </p:cNvPr>
          <p:cNvSpPr/>
          <p:nvPr/>
        </p:nvSpPr>
        <p:spPr>
          <a:xfrm>
            <a:off x="8885583" y="2716383"/>
            <a:ext cx="496956" cy="3578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F329CC5-57DB-CE6E-AB99-22FDECA0D863}"/>
              </a:ext>
            </a:extLst>
          </p:cNvPr>
          <p:cNvSpPr/>
          <p:nvPr/>
        </p:nvSpPr>
        <p:spPr>
          <a:xfrm>
            <a:off x="9774187" y="2741466"/>
            <a:ext cx="496956" cy="3578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135F5E1-044C-4B82-183A-6CFB14327883}"/>
              </a:ext>
            </a:extLst>
          </p:cNvPr>
          <p:cNvSpPr/>
          <p:nvPr/>
        </p:nvSpPr>
        <p:spPr>
          <a:xfrm>
            <a:off x="8924391" y="3049344"/>
            <a:ext cx="1376569" cy="46910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622D5F7-1B3B-7114-9646-E81B65D40BBF}"/>
              </a:ext>
            </a:extLst>
          </p:cNvPr>
          <p:cNvSpPr txBox="1"/>
          <p:nvPr/>
        </p:nvSpPr>
        <p:spPr>
          <a:xfrm>
            <a:off x="762273" y="4486725"/>
            <a:ext cx="202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Anwartschaften: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5C04871-869E-4130-BF1D-2F4426C4FE5C}"/>
              </a:ext>
            </a:extLst>
          </p:cNvPr>
          <p:cNvSpPr txBox="1"/>
          <p:nvPr/>
        </p:nvSpPr>
        <p:spPr>
          <a:xfrm>
            <a:off x="8114762" y="2380104"/>
            <a:ext cx="130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CACL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090E0A9-20FB-720C-BF8F-CCB966D03096}"/>
              </a:ext>
            </a:extLst>
          </p:cNvPr>
          <p:cNvSpPr txBox="1"/>
          <p:nvPr/>
        </p:nvSpPr>
        <p:spPr>
          <a:xfrm>
            <a:off x="10330779" y="2378691"/>
            <a:ext cx="130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CACL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5DA8FB0-17B3-5C62-296E-FDE411EF27C4}"/>
              </a:ext>
            </a:extLst>
          </p:cNvPr>
          <p:cNvSpPr txBox="1"/>
          <p:nvPr/>
        </p:nvSpPr>
        <p:spPr>
          <a:xfrm>
            <a:off x="7499311" y="2729942"/>
            <a:ext cx="171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CACL / CACIL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DB48DA4-FBF1-7B24-A5BA-E79CEA1C640D}"/>
              </a:ext>
            </a:extLst>
          </p:cNvPr>
          <p:cNvSpPr txBox="1"/>
          <p:nvPr/>
        </p:nvSpPr>
        <p:spPr>
          <a:xfrm>
            <a:off x="10320335" y="2720477"/>
            <a:ext cx="171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CACL / CACIL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14D52C4-9DE3-B81F-0432-037EEA8643A2}"/>
              </a:ext>
            </a:extLst>
          </p:cNvPr>
          <p:cNvSpPr txBox="1"/>
          <p:nvPr/>
        </p:nvSpPr>
        <p:spPr>
          <a:xfrm>
            <a:off x="8885583" y="3439647"/>
            <a:ext cx="21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KEINE Anwartschaft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2D4DA22-EEA4-539B-CBD3-C68E129B3A2B}"/>
              </a:ext>
            </a:extLst>
          </p:cNvPr>
          <p:cNvSpPr txBox="1"/>
          <p:nvPr/>
        </p:nvSpPr>
        <p:spPr>
          <a:xfrm>
            <a:off x="762273" y="4967979"/>
            <a:ext cx="6737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Auszeichnungen: </a:t>
            </a:r>
          </a:p>
          <a:p>
            <a:pPr marL="285750" indent="-285750">
              <a:buFontTx/>
              <a:buChar char="-"/>
            </a:pPr>
            <a:r>
              <a:rPr lang="de-CH" dirty="0"/>
              <a:t>BOB und BOS</a:t>
            </a:r>
          </a:p>
          <a:p>
            <a:pPr marL="285750" indent="-285750">
              <a:buFontTx/>
              <a:buChar char="-"/>
            </a:pPr>
            <a:r>
              <a:rPr lang="de-CH" dirty="0"/>
              <a:t>FCI-CACIL-Winner (FCW) / Res-FCI-CACIL-Winner (RFCW)</a:t>
            </a:r>
          </a:p>
          <a:p>
            <a:pPr marL="285750" indent="-285750">
              <a:buFontTx/>
              <a:buChar char="-"/>
            </a:pPr>
            <a:r>
              <a:rPr lang="de-CH" dirty="0"/>
              <a:t>Open-Class-Winner (OCW) / Res Open-Class-Winner (ROCW)</a:t>
            </a:r>
          </a:p>
        </p:txBody>
      </p:sp>
    </p:spTree>
    <p:extLst>
      <p:ext uri="{BB962C8B-B14F-4D97-AF65-F5344CB8AC3E}">
        <p14:creationId xmlns:p14="http://schemas.microsoft.com/office/powerpoint/2010/main" val="29480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6E76E9CD-213C-E9E7-26CB-BA4C6E880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237" y="1503809"/>
            <a:ext cx="10149401" cy="1299026"/>
          </a:xfr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857B142-31A2-A6B4-50D7-731FABCF7B9A}"/>
              </a:ext>
            </a:extLst>
          </p:cNvPr>
          <p:cNvSpPr txBox="1"/>
          <p:nvPr/>
        </p:nvSpPr>
        <p:spPr>
          <a:xfrm>
            <a:off x="762273" y="4005470"/>
            <a:ext cx="8945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Einteilung: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D795AB7-18C3-940E-947A-7E80D0F0385C}"/>
              </a:ext>
            </a:extLst>
          </p:cNvPr>
          <p:cNvSpPr txBox="1"/>
          <p:nvPr/>
        </p:nvSpPr>
        <p:spPr>
          <a:xfrm>
            <a:off x="762273" y="4486725"/>
            <a:ext cx="202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Anwartschaften: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B6D7234-E5B3-DB38-CD62-042629C37CE4}"/>
              </a:ext>
            </a:extLst>
          </p:cNvPr>
          <p:cNvSpPr txBox="1"/>
          <p:nvPr/>
        </p:nvSpPr>
        <p:spPr>
          <a:xfrm>
            <a:off x="762273" y="4967979"/>
            <a:ext cx="66196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Auszeichnungen: </a:t>
            </a:r>
          </a:p>
          <a:p>
            <a:pPr marL="285750" indent="-285750">
              <a:buFontTx/>
              <a:buChar char="-"/>
            </a:pPr>
            <a:r>
              <a:rPr lang="de-CH" dirty="0"/>
              <a:t>BOB und BOS</a:t>
            </a:r>
          </a:p>
          <a:p>
            <a:pPr marL="285750" indent="-285750">
              <a:buFontTx/>
              <a:buChar char="-"/>
            </a:pPr>
            <a:r>
              <a:rPr lang="de-CH" dirty="0"/>
              <a:t>FCI-CACIL-Winner (FCW) / Res-FCI-CACIL-Winner (RFCW)</a:t>
            </a:r>
          </a:p>
          <a:p>
            <a:pPr marL="285750" indent="-285750">
              <a:buFontTx/>
              <a:buChar char="-"/>
            </a:pPr>
            <a:r>
              <a:rPr lang="de-CH" dirty="0"/>
              <a:t>Open-Class-Winner (OCW) / Res Open-Class-Winner (ROCW)</a:t>
            </a:r>
          </a:p>
          <a:p>
            <a:pPr marL="285750" indent="-285750">
              <a:buFontTx/>
              <a:buChar char="-"/>
            </a:pPr>
            <a:endParaRPr lang="de-CH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C6B3FC8-F3E1-0FAF-FB04-2881FEA114B1}"/>
              </a:ext>
            </a:extLst>
          </p:cNvPr>
          <p:cNvSpPr/>
          <p:nvPr/>
        </p:nvSpPr>
        <p:spPr>
          <a:xfrm>
            <a:off x="8998062" y="1817406"/>
            <a:ext cx="1398267" cy="36817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EA5BCB6-F144-EC78-B08E-1E83D9B17374}"/>
              </a:ext>
            </a:extLst>
          </p:cNvPr>
          <p:cNvSpPr/>
          <p:nvPr/>
        </p:nvSpPr>
        <p:spPr>
          <a:xfrm>
            <a:off x="8998062" y="2149500"/>
            <a:ext cx="496956" cy="3578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FAFC149-9E98-E2E8-2DE4-2296CF3E7C3A}"/>
              </a:ext>
            </a:extLst>
          </p:cNvPr>
          <p:cNvSpPr/>
          <p:nvPr/>
        </p:nvSpPr>
        <p:spPr>
          <a:xfrm>
            <a:off x="9790872" y="2149500"/>
            <a:ext cx="496956" cy="3578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9CC0180-DCEB-FFE5-3B08-803869EE9389}"/>
              </a:ext>
            </a:extLst>
          </p:cNvPr>
          <p:cNvSpPr/>
          <p:nvPr/>
        </p:nvSpPr>
        <p:spPr>
          <a:xfrm>
            <a:off x="8998062" y="2423931"/>
            <a:ext cx="1376569" cy="46910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3F5B808-2056-F85C-F344-E7D1C05EDA21}"/>
              </a:ext>
            </a:extLst>
          </p:cNvPr>
          <p:cNvSpPr txBox="1"/>
          <p:nvPr/>
        </p:nvSpPr>
        <p:spPr>
          <a:xfrm>
            <a:off x="7965913" y="1783990"/>
            <a:ext cx="130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CACL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8995848-A957-D4FB-E5F3-F0632D34A493}"/>
              </a:ext>
            </a:extLst>
          </p:cNvPr>
          <p:cNvSpPr txBox="1"/>
          <p:nvPr/>
        </p:nvSpPr>
        <p:spPr>
          <a:xfrm>
            <a:off x="8795694" y="2893038"/>
            <a:ext cx="21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KEINE Anwartschaft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E686346-F813-564D-0761-A07E4088EB10}"/>
              </a:ext>
            </a:extLst>
          </p:cNvPr>
          <p:cNvSpPr txBox="1"/>
          <p:nvPr/>
        </p:nvSpPr>
        <p:spPr>
          <a:xfrm>
            <a:off x="7279001" y="2153322"/>
            <a:ext cx="171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CACL / CACIL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E597CBE-F161-DC2C-11D7-6DAFAD540944}"/>
              </a:ext>
            </a:extLst>
          </p:cNvPr>
          <p:cNvSpPr txBox="1"/>
          <p:nvPr/>
        </p:nvSpPr>
        <p:spPr>
          <a:xfrm>
            <a:off x="10318874" y="2116246"/>
            <a:ext cx="171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CACL / CACIL</a:t>
            </a:r>
          </a:p>
        </p:txBody>
      </p:sp>
    </p:spTree>
    <p:extLst>
      <p:ext uri="{BB962C8B-B14F-4D97-AF65-F5344CB8AC3E}">
        <p14:creationId xmlns:p14="http://schemas.microsoft.com/office/powerpoint/2010/main" val="377301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3FCFCC5-FDF4-1121-D156-A5E9DC614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685" y="1177423"/>
            <a:ext cx="10390630" cy="1348308"/>
          </a:xfr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88A8D217-915F-1093-2224-8030423D849B}"/>
              </a:ext>
            </a:extLst>
          </p:cNvPr>
          <p:cNvSpPr/>
          <p:nvPr/>
        </p:nvSpPr>
        <p:spPr>
          <a:xfrm>
            <a:off x="9018770" y="1483401"/>
            <a:ext cx="681822" cy="64767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FBF6686-9BD3-E91A-4BD9-0DF58D728FBA}"/>
              </a:ext>
            </a:extLst>
          </p:cNvPr>
          <p:cNvSpPr/>
          <p:nvPr/>
        </p:nvSpPr>
        <p:spPr>
          <a:xfrm>
            <a:off x="9954578" y="1493768"/>
            <a:ext cx="580900" cy="65573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084B14B-2220-4BB4-1777-A2B21D60AEFF}"/>
              </a:ext>
            </a:extLst>
          </p:cNvPr>
          <p:cNvSpPr/>
          <p:nvPr/>
        </p:nvSpPr>
        <p:spPr>
          <a:xfrm>
            <a:off x="9105139" y="2101150"/>
            <a:ext cx="1376569" cy="46910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E6E0C46-C1FD-9D23-2FBB-8F33A8D8C976}"/>
              </a:ext>
            </a:extLst>
          </p:cNvPr>
          <p:cNvSpPr txBox="1"/>
          <p:nvPr/>
        </p:nvSpPr>
        <p:spPr>
          <a:xfrm>
            <a:off x="8842846" y="2647043"/>
            <a:ext cx="21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KEINE Anwartschaft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94A877D-B103-C742-0A77-977DF23FD699}"/>
              </a:ext>
            </a:extLst>
          </p:cNvPr>
          <p:cNvSpPr txBox="1"/>
          <p:nvPr/>
        </p:nvSpPr>
        <p:spPr>
          <a:xfrm>
            <a:off x="7905253" y="1521830"/>
            <a:ext cx="9604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CACL / CACIL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70CEC25-49AD-FB2A-BFFD-013CD2D52E27}"/>
              </a:ext>
            </a:extLst>
          </p:cNvPr>
          <p:cNvSpPr txBox="1"/>
          <p:nvPr/>
        </p:nvSpPr>
        <p:spPr>
          <a:xfrm>
            <a:off x="10665878" y="1483401"/>
            <a:ext cx="9604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CACL / CACIL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EE4D9FB-2101-623C-3D0D-68DC19307623}"/>
              </a:ext>
            </a:extLst>
          </p:cNvPr>
          <p:cNvSpPr txBox="1"/>
          <p:nvPr/>
        </p:nvSpPr>
        <p:spPr>
          <a:xfrm>
            <a:off x="762273" y="4005470"/>
            <a:ext cx="8945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Einteilung: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6C36FEB-71F1-21BC-F6EA-9F9385D7DB4F}"/>
              </a:ext>
            </a:extLst>
          </p:cNvPr>
          <p:cNvSpPr txBox="1"/>
          <p:nvPr/>
        </p:nvSpPr>
        <p:spPr>
          <a:xfrm>
            <a:off x="762273" y="4486725"/>
            <a:ext cx="202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Anwartschaften: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1F49B0F-5868-ADBD-D696-FA1008678FB7}"/>
              </a:ext>
            </a:extLst>
          </p:cNvPr>
          <p:cNvSpPr txBox="1"/>
          <p:nvPr/>
        </p:nvSpPr>
        <p:spPr>
          <a:xfrm>
            <a:off x="762273" y="4967979"/>
            <a:ext cx="67339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Auszeichnungen: </a:t>
            </a:r>
          </a:p>
          <a:p>
            <a:pPr marL="285750" indent="-285750">
              <a:buFontTx/>
              <a:buChar char="-"/>
            </a:pPr>
            <a:r>
              <a:rPr lang="de-CH" dirty="0"/>
              <a:t>BOB und BOS</a:t>
            </a:r>
          </a:p>
          <a:p>
            <a:pPr marL="285750" indent="-285750">
              <a:buFontTx/>
              <a:buChar char="-"/>
            </a:pPr>
            <a:r>
              <a:rPr lang="de-CH" dirty="0"/>
              <a:t>FCI-CACIL-Winner (FCW) / Res-FCI-CACIL-Winner (RFCW)</a:t>
            </a:r>
          </a:p>
          <a:p>
            <a:pPr marL="285750" indent="-285750">
              <a:buFontTx/>
              <a:buChar char="-"/>
            </a:pPr>
            <a:r>
              <a:rPr lang="de-CH" dirty="0"/>
              <a:t>Open-Class-Winner (OCW) / Res Open-Class-Winner (ROCW)</a:t>
            </a:r>
          </a:p>
          <a:p>
            <a:pPr marL="285750" indent="-285750">
              <a:buFontTx/>
              <a:buChar char="-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9735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/>
      <p:bldP spid="13" grpId="0"/>
      <p:bldP spid="14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C8E439C-2964-816B-F920-907FE4692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326" y="1200909"/>
            <a:ext cx="9715837" cy="599316"/>
          </a:xfr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A97BAE2C-481C-7E41-F416-668AD4FD4A7E}"/>
              </a:ext>
            </a:extLst>
          </p:cNvPr>
          <p:cNvSpPr/>
          <p:nvPr/>
        </p:nvSpPr>
        <p:spPr>
          <a:xfrm>
            <a:off x="9018769" y="1483401"/>
            <a:ext cx="1334905" cy="31682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1C3657A-0C85-5855-AB35-FC3FD5091B3A}"/>
              </a:ext>
            </a:extLst>
          </p:cNvPr>
          <p:cNvSpPr txBox="1"/>
          <p:nvPr/>
        </p:nvSpPr>
        <p:spPr>
          <a:xfrm>
            <a:off x="9018769" y="1828800"/>
            <a:ext cx="189597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dirty="0"/>
              <a:t>CACL / CACIL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195A0B1-D686-07DD-8CDD-6D0259D549E3}"/>
              </a:ext>
            </a:extLst>
          </p:cNvPr>
          <p:cNvSpPr txBox="1"/>
          <p:nvPr/>
        </p:nvSpPr>
        <p:spPr>
          <a:xfrm>
            <a:off x="1385326" y="3338720"/>
            <a:ext cx="8945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Einteilung: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09538F8-4C9C-AA17-0D24-4D837F3FAEC6}"/>
              </a:ext>
            </a:extLst>
          </p:cNvPr>
          <p:cNvSpPr txBox="1"/>
          <p:nvPr/>
        </p:nvSpPr>
        <p:spPr>
          <a:xfrm>
            <a:off x="1385326" y="3819975"/>
            <a:ext cx="202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Anwartschaften: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0EF2BF4-8E8F-CC0A-4E93-3C6D2FFC2607}"/>
              </a:ext>
            </a:extLst>
          </p:cNvPr>
          <p:cNvSpPr txBox="1"/>
          <p:nvPr/>
        </p:nvSpPr>
        <p:spPr>
          <a:xfrm>
            <a:off x="1385326" y="4301229"/>
            <a:ext cx="6834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Auszeichnungen: </a:t>
            </a:r>
          </a:p>
          <a:p>
            <a:pPr marL="285750" indent="-285750">
              <a:buFontTx/>
              <a:buChar char="-"/>
            </a:pPr>
            <a:r>
              <a:rPr lang="de-CH" dirty="0"/>
              <a:t>BOB</a:t>
            </a:r>
          </a:p>
          <a:p>
            <a:pPr marL="285750" indent="-285750">
              <a:buFontTx/>
              <a:buChar char="-"/>
            </a:pPr>
            <a:r>
              <a:rPr lang="de-CH" dirty="0"/>
              <a:t>FCI-CACIL-Winner (FCW) / Res-FCI-CACIL-Winner (RFCW)</a:t>
            </a:r>
          </a:p>
        </p:txBody>
      </p:sp>
    </p:spTree>
    <p:extLst>
      <p:ext uri="{BB962C8B-B14F-4D97-AF65-F5344CB8AC3E}">
        <p14:creationId xmlns:p14="http://schemas.microsoft.com/office/powerpoint/2010/main" val="342132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95034E5-2AE7-8BF5-D160-6E5F0EC72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865" y="961988"/>
            <a:ext cx="10741703" cy="71441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CB23771-860F-7EA0-3089-D086A74D68D1}"/>
              </a:ext>
            </a:extLst>
          </p:cNvPr>
          <p:cNvSpPr txBox="1"/>
          <p:nvPr/>
        </p:nvSpPr>
        <p:spPr>
          <a:xfrm>
            <a:off x="1113865" y="3059668"/>
            <a:ext cx="8945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Einteilung: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A8AE40-FB33-86B1-3531-D6572BEB4311}"/>
              </a:ext>
            </a:extLst>
          </p:cNvPr>
          <p:cNvSpPr txBox="1"/>
          <p:nvPr/>
        </p:nvSpPr>
        <p:spPr>
          <a:xfrm>
            <a:off x="1113865" y="3540923"/>
            <a:ext cx="4773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Anwartschaften: KEINE – ABER offizieller Lauf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E45792E-D14B-FBD0-C175-A5D25DF2E254}"/>
              </a:ext>
            </a:extLst>
          </p:cNvPr>
          <p:cNvSpPr txBox="1"/>
          <p:nvPr/>
        </p:nvSpPr>
        <p:spPr>
          <a:xfrm>
            <a:off x="1113865" y="4022177"/>
            <a:ext cx="4773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Auszeichnungen:  KEINE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D9F775E-1E1D-0D55-77F0-8F71FFDAF6EE}"/>
              </a:ext>
            </a:extLst>
          </p:cNvPr>
          <p:cNvSpPr/>
          <p:nvPr/>
        </p:nvSpPr>
        <p:spPr>
          <a:xfrm>
            <a:off x="9601200" y="1307068"/>
            <a:ext cx="1458567" cy="3693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2503DC2-2495-4992-9884-318865772910}"/>
              </a:ext>
            </a:extLst>
          </p:cNvPr>
          <p:cNvSpPr txBox="1"/>
          <p:nvPr/>
        </p:nvSpPr>
        <p:spPr>
          <a:xfrm>
            <a:off x="9357196" y="1836814"/>
            <a:ext cx="21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KEINE Anwartschaft</a:t>
            </a:r>
          </a:p>
        </p:txBody>
      </p:sp>
    </p:spTree>
    <p:extLst>
      <p:ext uri="{BB962C8B-B14F-4D97-AF65-F5344CB8AC3E}">
        <p14:creationId xmlns:p14="http://schemas.microsoft.com/office/powerpoint/2010/main" val="110306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B3D94A-F086-C8B7-96B1-4C52C0F26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de-CH" sz="5400"/>
              <a:t>Begrüssung und Ziel des Webinars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DBD8E2-64BA-8585-6B6D-0D3201255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1" r="1148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2AEBA-9434-31FC-04C2-8D30FDAE0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r>
              <a:rPr lang="de-CH" sz="2000" dirty="0"/>
              <a:t>Begrüssung</a:t>
            </a:r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r>
              <a:rPr lang="de-CH" sz="2000" dirty="0"/>
              <a:t>Ziele des Webinars</a:t>
            </a:r>
          </a:p>
          <a:p>
            <a:r>
              <a:rPr lang="de-CH" sz="2000" dirty="0"/>
              <a:t>Interessierte Personen verstehen, wie ein Coursing nach neuem FCI-Reglement funktioniert und wissen, wie/wo sie sich weitere Informationen beschaffen können</a:t>
            </a:r>
          </a:p>
          <a:p>
            <a:r>
              <a:rPr lang="de-CH" sz="2000" dirty="0"/>
              <a:t>Verstehen die Unterschiede von Coursing zu Rennen, </a:t>
            </a:r>
            <a:r>
              <a:rPr lang="de-CH" sz="2000" dirty="0" err="1"/>
              <a:t>resp</a:t>
            </a:r>
            <a:r>
              <a:rPr lang="de-CH" sz="2000" dirty="0"/>
              <a:t> zu der WM</a:t>
            </a:r>
          </a:p>
          <a:p>
            <a:pPr marL="0" indent="0">
              <a:buNone/>
            </a:pP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670064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F7E76EB-C3CC-6C8C-623B-EAF485FC1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255" y="838164"/>
            <a:ext cx="10359874" cy="666786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2ACCD051-792E-2361-03F3-580CD0A5E3A6}"/>
              </a:ext>
            </a:extLst>
          </p:cNvPr>
          <p:cNvSpPr/>
          <p:nvPr/>
        </p:nvSpPr>
        <p:spPr>
          <a:xfrm>
            <a:off x="9342619" y="1142626"/>
            <a:ext cx="1411106" cy="3693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EC934B6-86B1-68B4-E8CE-64F112D81CFA}"/>
              </a:ext>
            </a:extLst>
          </p:cNvPr>
          <p:cNvSpPr txBox="1"/>
          <p:nvPr/>
        </p:nvSpPr>
        <p:spPr>
          <a:xfrm>
            <a:off x="9630158" y="1631754"/>
            <a:ext cx="189597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dirty="0"/>
              <a:t>CACL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5A93CFD-0BF1-923E-624D-0DB48B27B5D8}"/>
              </a:ext>
            </a:extLst>
          </p:cNvPr>
          <p:cNvSpPr txBox="1"/>
          <p:nvPr/>
        </p:nvSpPr>
        <p:spPr>
          <a:xfrm>
            <a:off x="1113865" y="2693972"/>
            <a:ext cx="8945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Einteilung: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F7491B7-795D-D512-842F-044756377A6A}"/>
              </a:ext>
            </a:extLst>
          </p:cNvPr>
          <p:cNvSpPr txBox="1"/>
          <p:nvPr/>
        </p:nvSpPr>
        <p:spPr>
          <a:xfrm>
            <a:off x="1113865" y="3175227"/>
            <a:ext cx="4773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Anwartschaften: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CB5C87C-6A4B-63AA-ADF5-33A600195E8D}"/>
              </a:ext>
            </a:extLst>
          </p:cNvPr>
          <p:cNvSpPr txBox="1"/>
          <p:nvPr/>
        </p:nvSpPr>
        <p:spPr>
          <a:xfrm>
            <a:off x="1113865" y="3656481"/>
            <a:ext cx="4773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Auszeichnungen:  KEINE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411E4FD-CCB1-6061-5C5A-D012C3CA8E38}"/>
              </a:ext>
            </a:extLst>
          </p:cNvPr>
          <p:cNvSpPr txBox="1"/>
          <p:nvPr/>
        </p:nvSpPr>
        <p:spPr>
          <a:xfrm>
            <a:off x="9514069" y="1142626"/>
            <a:ext cx="54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2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B91C55D-9A8B-B7EC-021C-910E284A4188}"/>
              </a:ext>
            </a:extLst>
          </p:cNvPr>
          <p:cNvSpPr txBox="1"/>
          <p:nvPr/>
        </p:nvSpPr>
        <p:spPr>
          <a:xfrm>
            <a:off x="1113864" y="5214835"/>
            <a:ext cx="6496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Auszeichnungen:  </a:t>
            </a:r>
          </a:p>
          <a:p>
            <a:pPr marL="285750" indent="-285750">
              <a:buFontTx/>
              <a:buChar char="-"/>
            </a:pPr>
            <a:r>
              <a:rPr lang="de-CH" dirty="0"/>
              <a:t>BOB</a:t>
            </a:r>
          </a:p>
          <a:p>
            <a:pPr marL="285750" indent="-285750">
              <a:buFontTx/>
              <a:buChar char="-"/>
            </a:pPr>
            <a:r>
              <a:rPr lang="de-CH" dirty="0"/>
              <a:t>Open-Class-Winner (OCW) / Res Open-Class-Winner (ROCW)</a:t>
            </a:r>
          </a:p>
          <a:p>
            <a:pPr marL="285750" indent="-285750">
              <a:buFontTx/>
              <a:buChar char="-"/>
            </a:pPr>
            <a:endParaRPr lang="de-CH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7C77292-A30E-6499-9425-50A6C5D5427A}"/>
              </a:ext>
            </a:extLst>
          </p:cNvPr>
          <p:cNvSpPr txBox="1"/>
          <p:nvPr/>
        </p:nvSpPr>
        <p:spPr>
          <a:xfrm>
            <a:off x="1113863" y="4792044"/>
            <a:ext cx="4773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Anwartschaften: CACL – CACIL??</a:t>
            </a:r>
          </a:p>
        </p:txBody>
      </p:sp>
    </p:spTree>
    <p:extLst>
      <p:ext uri="{BB962C8B-B14F-4D97-AF65-F5344CB8AC3E}">
        <p14:creationId xmlns:p14="http://schemas.microsoft.com/office/powerpoint/2010/main" val="288793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E7414B-F243-491B-2C3F-61E38B97F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31" y="480958"/>
            <a:ext cx="10876522" cy="1052567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C21DB631-43F9-4131-90C7-E0C0FFA288B6}"/>
              </a:ext>
            </a:extLst>
          </p:cNvPr>
          <p:cNvSpPr/>
          <p:nvPr/>
        </p:nvSpPr>
        <p:spPr>
          <a:xfrm>
            <a:off x="9515858" y="1164193"/>
            <a:ext cx="1411106" cy="3693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78A9C25-50C2-1041-1B38-8CB32F46E05D}"/>
              </a:ext>
            </a:extLst>
          </p:cNvPr>
          <p:cNvSpPr/>
          <p:nvPr/>
        </p:nvSpPr>
        <p:spPr>
          <a:xfrm>
            <a:off x="9448925" y="759312"/>
            <a:ext cx="513967" cy="48756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6C50B1B-5F4A-274C-A371-0BBBAC84BD20}"/>
              </a:ext>
            </a:extLst>
          </p:cNvPr>
          <p:cNvSpPr/>
          <p:nvPr/>
        </p:nvSpPr>
        <p:spPr>
          <a:xfrm>
            <a:off x="10405296" y="787264"/>
            <a:ext cx="513967" cy="45961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78952AD-67E7-0C37-6EE9-DEACB07BA198}"/>
              </a:ext>
            </a:extLst>
          </p:cNvPr>
          <p:cNvSpPr txBox="1"/>
          <p:nvPr/>
        </p:nvSpPr>
        <p:spPr>
          <a:xfrm>
            <a:off x="8446879" y="841027"/>
            <a:ext cx="9604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dirty="0"/>
              <a:t>CACL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E91A202-FB6F-A16E-BECB-A759214A6218}"/>
              </a:ext>
            </a:extLst>
          </p:cNvPr>
          <p:cNvSpPr txBox="1"/>
          <p:nvPr/>
        </p:nvSpPr>
        <p:spPr>
          <a:xfrm>
            <a:off x="10960858" y="841027"/>
            <a:ext cx="9604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dirty="0"/>
              <a:t>CACL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7A61794-1CEA-D3BF-E60D-5E3A1ACD3D82}"/>
              </a:ext>
            </a:extLst>
          </p:cNvPr>
          <p:cNvSpPr txBox="1"/>
          <p:nvPr/>
        </p:nvSpPr>
        <p:spPr>
          <a:xfrm>
            <a:off x="9259683" y="1570428"/>
            <a:ext cx="21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KEINE Anwartschaft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8F8290E-32AE-177F-19E6-28CD7F7B3785}"/>
              </a:ext>
            </a:extLst>
          </p:cNvPr>
          <p:cNvSpPr txBox="1"/>
          <p:nvPr/>
        </p:nvSpPr>
        <p:spPr>
          <a:xfrm>
            <a:off x="1113865" y="3059668"/>
            <a:ext cx="8945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Einteilung: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4BC85F9-18AD-43EB-A85A-FF69C075C853}"/>
              </a:ext>
            </a:extLst>
          </p:cNvPr>
          <p:cNvSpPr txBox="1"/>
          <p:nvPr/>
        </p:nvSpPr>
        <p:spPr>
          <a:xfrm>
            <a:off x="1113865" y="3540923"/>
            <a:ext cx="4773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Anwartschaften: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E22E534-FF3F-4B64-D034-AFF4641EEFAF}"/>
              </a:ext>
            </a:extLst>
          </p:cNvPr>
          <p:cNvSpPr txBox="1"/>
          <p:nvPr/>
        </p:nvSpPr>
        <p:spPr>
          <a:xfrm>
            <a:off x="1113865" y="4022177"/>
            <a:ext cx="793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Auszeichnungen: KEINE (es kann BOB/BOS vergeben werden) NATIONAL</a:t>
            </a:r>
          </a:p>
        </p:txBody>
      </p:sp>
    </p:spTree>
    <p:extLst>
      <p:ext uri="{BB962C8B-B14F-4D97-AF65-F5344CB8AC3E}">
        <p14:creationId xmlns:p14="http://schemas.microsoft.com/office/powerpoint/2010/main" val="241672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/>
      <p:bldP spid="15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C3418-DB8B-DFA1-1C5F-6C79EB9D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BF518-0EAA-3B4E-5384-42E2DDE8D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Klassen laufen getrennt</a:t>
            </a:r>
          </a:p>
          <a:p>
            <a:r>
              <a:rPr lang="de-CH" dirty="0"/>
              <a:t>Nominierung aktuell 6 Rüden &amp; 6 Hündinnen pro Rasse</a:t>
            </a:r>
          </a:p>
          <a:p>
            <a:r>
              <a:rPr lang="de-CH" dirty="0"/>
              <a:t>Letzen beiden Coursing vor Meldeschluss (national oder international) müssen ohne Disqualifikation gelaufen sein</a:t>
            </a:r>
          </a:p>
          <a:p>
            <a:pPr lvl="1"/>
            <a:r>
              <a:rPr lang="de-CH" dirty="0"/>
              <a:t>Sololäufe können nicht berücksichtigt werden</a:t>
            </a:r>
          </a:p>
          <a:p>
            <a:r>
              <a:rPr lang="de-CH" dirty="0"/>
              <a:t>Reservehunde können nur in ihrer Klasse nachrücken</a:t>
            </a:r>
          </a:p>
          <a:p>
            <a:r>
              <a:rPr lang="de-CH" dirty="0"/>
              <a:t>FCI-World Champion Titel sind ab 2 Hunden möglich (bei 2 Rüden und 2 Hündinnen auch nach Geschlechtern getrennt)</a:t>
            </a:r>
          </a:p>
          <a:p>
            <a:r>
              <a:rPr lang="de-CH" dirty="0"/>
              <a:t>Ist ein Hund alleine in seiner Klasse ist die Vergabe des Titels unter bestimmten Voraussetzungen ebenfalls möglich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2DD4B0-6FC0-9C0F-8C24-702CE555DF26}"/>
              </a:ext>
            </a:extLst>
          </p:cNvPr>
          <p:cNvSpPr/>
          <p:nvPr/>
        </p:nvSpPr>
        <p:spPr>
          <a:xfrm>
            <a:off x="10445592" y="28521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31385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C3418-DB8B-DFA1-1C5F-6C79EB9D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FCI – Titel (C.I.C &amp; C.I.B.P)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BF518-0EAA-3B4E-5384-42E2DDE8D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9671" cy="4351338"/>
          </a:xfrm>
        </p:spPr>
        <p:txBody>
          <a:bodyPr>
            <a:normAutofit lnSpcReduction="10000"/>
          </a:bodyPr>
          <a:lstStyle/>
          <a:p>
            <a:r>
              <a:rPr lang="de-CH" dirty="0"/>
              <a:t>FCI Titel können nur an Hunde der Gruppe 10 mit vollständiger Ahnentafel (min 3 Generationen) vergeben werden</a:t>
            </a:r>
          </a:p>
          <a:p>
            <a:endParaRPr lang="de-CH" dirty="0"/>
          </a:p>
          <a:p>
            <a:r>
              <a:rPr lang="de-CH" dirty="0"/>
              <a:t>Für C.I.C =&gt; 3 CACIL oder 2 CACIL und 2 </a:t>
            </a:r>
            <a:r>
              <a:rPr lang="de-CH" dirty="0" err="1"/>
              <a:t>ResCACIL</a:t>
            </a:r>
            <a:r>
              <a:rPr lang="de-CH" dirty="0"/>
              <a:t> aus zwei verschiedenen Ländern</a:t>
            </a:r>
          </a:p>
          <a:p>
            <a:r>
              <a:rPr lang="de-CH" dirty="0"/>
              <a:t>Abstand zwischen erster und letzter Anwartschaft mind. 1 Jahr und 1 Tag</a:t>
            </a:r>
          </a:p>
          <a:p>
            <a:endParaRPr lang="de-CH" dirty="0"/>
          </a:p>
          <a:p>
            <a:r>
              <a:rPr lang="de-CH" dirty="0"/>
              <a:t>Für C.I.B.P =&gt; 2 CACIB oder 1 CACIB und 2 </a:t>
            </a:r>
            <a:r>
              <a:rPr lang="de-CH" dirty="0" err="1"/>
              <a:t>ResCACIB</a:t>
            </a:r>
            <a:r>
              <a:rPr lang="de-CH" dirty="0"/>
              <a:t> aus 2 verschiedenen Ländern und Richtern </a:t>
            </a:r>
            <a:r>
              <a:rPr lang="de-CH" b="1" dirty="0"/>
              <a:t>PLUS</a:t>
            </a:r>
            <a:r>
              <a:rPr lang="de-CH" dirty="0"/>
              <a:t> 1 CACIL und 2 </a:t>
            </a:r>
            <a:r>
              <a:rPr lang="de-CH" dirty="0" err="1"/>
              <a:t>ResCACIL</a:t>
            </a:r>
            <a:endParaRPr lang="de-CH" dirty="0"/>
          </a:p>
          <a:p>
            <a:r>
              <a:rPr lang="de-CH" dirty="0"/>
              <a:t>Abstand zwischen erstem und letztem CACIB mind. 1 Jahr und 1 Tag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2DD4B0-6FC0-9C0F-8C24-702CE555DF26}"/>
              </a:ext>
            </a:extLst>
          </p:cNvPr>
          <p:cNvSpPr/>
          <p:nvPr/>
        </p:nvSpPr>
        <p:spPr>
          <a:xfrm>
            <a:off x="10445591" y="28521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9854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C3418-DB8B-DFA1-1C5F-6C79EB9D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Gebrauchshundeklasse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BF518-0EAA-3B4E-5384-42E2DDE8D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2 internationale Coursing ohne Disqualifikation mit mindestens einem Abstand von 1 Jahr und 1 Tag (CACIL oder Open Klasse)</a:t>
            </a:r>
          </a:p>
          <a:p>
            <a:endParaRPr lang="de-CH" dirty="0"/>
          </a:p>
          <a:p>
            <a:r>
              <a:rPr lang="de-CH" dirty="0"/>
              <a:t>2 internationale Coursings mit einer Platzierung in der ersten Hälfte der Ergebnisliste (wobei bei ungeraden Zahlen aufgerundet wird - </a:t>
            </a:r>
            <a:r>
              <a:rPr lang="de-CH" dirty="0" err="1"/>
              <a:t>zB</a:t>
            </a:r>
            <a:r>
              <a:rPr lang="de-CH" dirty="0"/>
              <a:t>: 9 Starter = 5 Platz in der ersten Hälfte)</a:t>
            </a:r>
          </a:p>
          <a:p>
            <a:endParaRPr lang="de-CH" dirty="0"/>
          </a:p>
          <a:p>
            <a:r>
              <a:rPr lang="de-CH" dirty="0"/>
              <a:t>Mindesten 75% der höchstmöglichen Punktzahl (450 </a:t>
            </a:r>
            <a:r>
              <a:rPr lang="de-CH" dirty="0" err="1"/>
              <a:t>Pkt</a:t>
            </a:r>
            <a:r>
              <a:rPr lang="de-CH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2DD4B0-6FC0-9C0F-8C24-702CE555DF26}"/>
              </a:ext>
            </a:extLst>
          </p:cNvPr>
          <p:cNvSpPr/>
          <p:nvPr/>
        </p:nvSpPr>
        <p:spPr>
          <a:xfrm>
            <a:off x="10445591" y="28521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686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C3418-DB8B-DFA1-1C5F-6C79EB9D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Maulkörbe / Geschirre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BF518-0EAA-3B4E-5384-42E2DDE8D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Klare Definition, welche Maulkörbe erlaubt sind (Genug Luft für den Hund) – Unten geschlossene Maulkörbe MÜSSEN mit genügend grossen Luftlöchern versehen werden</a:t>
            </a:r>
          </a:p>
          <a:p>
            <a:r>
              <a:rPr lang="de-CH" dirty="0"/>
              <a:t>Der Maulkorb muss während des ganzen Laufes aufgesetzt sein (Eintritt Feld – Austritt Feld) – Ausnahme beim Warten auf einen Richterentscheid (1.2.2)</a:t>
            </a:r>
          </a:p>
          <a:p>
            <a:r>
              <a:rPr lang="de-CH" dirty="0"/>
              <a:t>Mäntel, Geschirre und nicht erlaubte Tapes müssen auf dem Sattelplatz ausgezogen sein. Von Sattelplatz zu Start sind nur noch Halsband und Leine erlaubt (1.2.2)</a:t>
            </a:r>
          </a:p>
          <a:p>
            <a:r>
              <a:rPr lang="de-CH" dirty="0"/>
              <a:t>Starterleinen sind erlaubt, müssen einfach zu öffnen sein – es darf kein Teil auf dem Hund zurück bleiben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2DD4B0-6FC0-9C0F-8C24-702CE555DF26}"/>
              </a:ext>
            </a:extLst>
          </p:cNvPr>
          <p:cNvSpPr/>
          <p:nvPr/>
        </p:nvSpPr>
        <p:spPr>
          <a:xfrm>
            <a:off x="10445591" y="28521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25744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6C7C05-BE1A-0F55-BF50-CF597FECF1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1481" b="3098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B0F42-B153-FEFC-606D-DB50CAE76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Fragerunde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593E5-D73B-7133-1D1B-4900A3518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Jede Frage ist eine kluge Frage.</a:t>
            </a:r>
          </a:p>
        </p:txBody>
      </p:sp>
    </p:spTree>
    <p:extLst>
      <p:ext uri="{BB962C8B-B14F-4D97-AF65-F5344CB8AC3E}">
        <p14:creationId xmlns:p14="http://schemas.microsoft.com/office/powerpoint/2010/main" val="149206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B2C63-B1A2-2E8F-ED74-6164D52FF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Weitere Fragen?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7047A-0AB7-AC3C-870A-4A841F0FA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CH" dirty="0"/>
          </a:p>
          <a:p>
            <a:r>
              <a:rPr lang="de-CH" dirty="0"/>
              <a:t>Leiterin Coursingkommission IGWR: Nicole Lauper (</a:t>
            </a:r>
            <a:r>
              <a:rPr lang="de-CH" dirty="0">
                <a:hlinkClick r:id="rId2"/>
              </a:rPr>
              <a:t>coursing@igwr.ch</a:t>
            </a:r>
            <a:r>
              <a:rPr lang="de-CH" dirty="0"/>
              <a:t>)</a:t>
            </a:r>
          </a:p>
          <a:p>
            <a:r>
              <a:rPr lang="de-CH" dirty="0"/>
              <a:t>Präsidentin IGWR: Tina Hostettler (</a:t>
            </a:r>
            <a:r>
              <a:rPr lang="de-CH" dirty="0">
                <a:hlinkClick r:id="rId3"/>
              </a:rPr>
              <a:t>info@igwr.ch</a:t>
            </a:r>
            <a:r>
              <a:rPr lang="de-CH" dirty="0"/>
              <a:t>) </a:t>
            </a:r>
          </a:p>
          <a:p>
            <a:endParaRPr lang="de-CH" dirty="0"/>
          </a:p>
          <a:p>
            <a:r>
              <a:rPr lang="de-CH" dirty="0"/>
              <a:t>IGWR-Webseite </a:t>
            </a:r>
            <a:r>
              <a:rPr lang="de-CH" dirty="0">
                <a:hlinkClick r:id="rId4"/>
              </a:rPr>
              <a:t>www.igwr.ch</a:t>
            </a:r>
            <a:r>
              <a:rPr lang="de-CH" dirty="0"/>
              <a:t> </a:t>
            </a:r>
            <a:endParaRPr lang="de-CH" dirty="0">
              <a:sym typeface="Wingdings" panose="05000000000000000000" pitchFamily="2" charset="2"/>
            </a:endParaRPr>
          </a:p>
          <a:p>
            <a:pPr lvl="1"/>
            <a:r>
              <a:rPr lang="de-CH" dirty="0">
                <a:sym typeface="Wingdings" panose="05000000000000000000" pitchFamily="2" charset="2"/>
              </a:rPr>
              <a:t>Diese Präsentation  Ausbildung</a:t>
            </a:r>
          </a:p>
          <a:p>
            <a:pPr lvl="1"/>
            <a:r>
              <a:rPr lang="de-CH" dirty="0">
                <a:sym typeface="Wingdings" panose="05000000000000000000" pitchFamily="2" charset="2"/>
              </a:rPr>
              <a:t>Reglemente  Download</a:t>
            </a:r>
          </a:p>
          <a:p>
            <a:pPr lvl="1"/>
            <a:r>
              <a:rPr lang="de-CH" dirty="0">
                <a:sym typeface="Wingdings" panose="05000000000000000000" pitchFamily="2" charset="2"/>
              </a:rPr>
              <a:t>Kontakte  Die IGWR – Vorstand</a:t>
            </a:r>
          </a:p>
          <a:p>
            <a:pPr lvl="1"/>
            <a:r>
              <a:rPr lang="de-CH" dirty="0">
                <a:sym typeface="Wingdings" panose="05000000000000000000" pitchFamily="2" charset="2"/>
              </a:rPr>
              <a:t>Webseite FCI: </a:t>
            </a:r>
            <a:r>
              <a:rPr lang="de-CH" dirty="0">
                <a:sym typeface="Wingdings" panose="05000000000000000000" pitchFamily="2" charset="2"/>
                <a:hlinkClick r:id="rId5"/>
              </a:rPr>
              <a:t>www.fci.be</a:t>
            </a:r>
            <a:r>
              <a:rPr lang="de-CH" dirty="0">
                <a:sym typeface="Wingdings" panose="05000000000000000000" pitchFamily="2" charset="2"/>
              </a:rPr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1558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Two dogs lying on a bed&#10;&#10;Description automatically generated">
            <a:extLst>
              <a:ext uri="{FF2B5EF4-FFF2-40B4-BE49-F238E27FC236}">
                <a16:creationId xmlns:a16="http://schemas.microsoft.com/office/drawing/2014/main" id="{AF1C646D-4E4C-B1C0-4D59-D1F64344A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D065F7-98FD-5007-C351-89ED04E55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Danke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7663C-3E1F-52E5-E828-977D0E71C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1610" y="2750113"/>
            <a:ext cx="3822189" cy="374276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Im</a:t>
            </a:r>
            <a:r>
              <a:rPr lang="en-US" dirty="0"/>
              <a:t> Bild </a:t>
            </a:r>
            <a:r>
              <a:rPr lang="en-US" dirty="0" err="1"/>
              <a:t>sind</a:t>
            </a:r>
            <a:r>
              <a:rPr lang="en-US" dirty="0"/>
              <a:t> Dane und B</a:t>
            </a:r>
            <a:r>
              <a:rPr lang="de-CH" dirty="0"/>
              <a:t>ö</a:t>
            </a:r>
            <a:r>
              <a:rPr lang="en-US" dirty="0" err="1"/>
              <a:t>rnet</a:t>
            </a:r>
            <a:r>
              <a:rPr lang="en-US" dirty="0"/>
              <a:t>. Sie </a:t>
            </a:r>
            <a:r>
              <a:rPr lang="en-US" dirty="0" err="1"/>
              <a:t>suchen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gutes</a:t>
            </a:r>
            <a:r>
              <a:rPr lang="en-US" dirty="0"/>
              <a:t> </a:t>
            </a:r>
            <a:r>
              <a:rPr lang="en-US" dirty="0" err="1"/>
              <a:t>Zuhause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7659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de-CH" sz="5400"/>
              <a:t>FCI-Reglement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294BB-59F1-E98A-2CD2-D6E8058590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1" r="488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de-CH" sz="2200"/>
              <a:t>Neue Version ab 01.01.2024</a:t>
            </a:r>
          </a:p>
          <a:p>
            <a:r>
              <a:rPr lang="de-CH" sz="2200">
                <a:sym typeface="Wingdings" panose="05000000000000000000" pitchFamily="2" charset="2"/>
              </a:rPr>
              <a:t>Zu finden auf der IGWR-Webseite unter Download oder direkt auf der Webseite der FCI (</a:t>
            </a:r>
            <a:r>
              <a:rPr lang="de-CH" sz="2200">
                <a:sym typeface="Wingdings" panose="05000000000000000000" pitchFamily="2" charset="2"/>
                <a:hlinkClick r:id="rId4"/>
              </a:rPr>
              <a:t>www.fci.be</a:t>
            </a:r>
            <a:r>
              <a:rPr lang="de-CH" sz="2200">
                <a:sym typeface="Wingdings" panose="05000000000000000000" pitchFamily="2" charset="2"/>
              </a:rPr>
              <a:t>) </a:t>
            </a:r>
          </a:p>
          <a:p>
            <a:r>
              <a:rPr lang="de-CH" sz="2200">
                <a:sym typeface="Wingdings" panose="05000000000000000000" pitchFamily="2" charset="2"/>
              </a:rPr>
              <a:t>Anpassungen im allgemeinen Kapitel 1</a:t>
            </a:r>
          </a:p>
          <a:p>
            <a:r>
              <a:rPr lang="de-CH" sz="2200">
                <a:sym typeface="Wingdings" panose="05000000000000000000" pitchFamily="2" charset="2"/>
              </a:rPr>
              <a:t>Grosse Anpassungen im Renn-Kapitel 2</a:t>
            </a:r>
          </a:p>
          <a:p>
            <a:r>
              <a:rPr lang="de-CH" sz="2200">
                <a:sym typeface="Wingdings" panose="05000000000000000000" pitchFamily="2" charset="2"/>
              </a:rPr>
              <a:t>Anpassungen im Coursing-Kapitel 3</a:t>
            </a:r>
          </a:p>
          <a:p>
            <a:r>
              <a:rPr lang="de-CH" sz="2200">
                <a:sym typeface="Wingdings" panose="05000000000000000000" pitchFamily="2" charset="2"/>
              </a:rPr>
              <a:t>Grosse Anpassungen bei den Weltmeisterschaften (Kapitel 4)</a:t>
            </a:r>
            <a:endParaRPr lang="de-CH" sz="2200"/>
          </a:p>
        </p:txBody>
      </p:sp>
    </p:spTree>
    <p:extLst>
      <p:ext uri="{BB962C8B-B14F-4D97-AF65-F5344CB8AC3E}">
        <p14:creationId xmlns:p14="http://schemas.microsoft.com/office/powerpoint/2010/main" val="227550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22CDCD-6298-80A6-243E-B0A06986D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Lizenzen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75955D-76A5-C5E7-74A5-F84C3A4076EA}"/>
              </a:ext>
            </a:extLst>
          </p:cNvPr>
          <p:cNvSpPr/>
          <p:nvPr/>
        </p:nvSpPr>
        <p:spPr>
          <a:xfrm>
            <a:off x="6827521" y="3431071"/>
            <a:ext cx="4131425" cy="31498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dirty="0"/>
              <a:t>FCI-CACIL Class Lizenz </a:t>
            </a:r>
            <a:br>
              <a:rPr lang="de-CH" sz="2800" dirty="0"/>
            </a:br>
            <a:r>
              <a:rPr lang="de-CH" sz="2800" dirty="0">
                <a:sym typeface="Wingdings" panose="05000000000000000000" pitchFamily="2" charset="2"/>
              </a:rPr>
              <a:t> </a:t>
            </a:r>
            <a:r>
              <a:rPr lang="de-CH" sz="2800" dirty="0" err="1">
                <a:sym typeface="Wingdings" panose="05000000000000000000" pitchFamily="2" charset="2"/>
              </a:rPr>
              <a:t>Besitzer:in</a:t>
            </a:r>
            <a:r>
              <a:rPr lang="de-CH" sz="2800" dirty="0">
                <a:sym typeface="Wingdings" panose="05000000000000000000" pitchFamily="2" charset="2"/>
              </a:rPr>
              <a:t> reicht 2 Ausstellungsergebnisse mit SG (oder besser) ein; mindestens 1 von einer internationalen Ausstellung</a:t>
            </a:r>
            <a:endParaRPr lang="de-CH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C6849D-AE61-37B4-84A5-7B78D0FB76F1}"/>
              </a:ext>
            </a:extLst>
          </p:cNvPr>
          <p:cNvSpPr/>
          <p:nvPr/>
        </p:nvSpPr>
        <p:spPr>
          <a:xfrm>
            <a:off x="1828799" y="2283014"/>
            <a:ext cx="9130147" cy="97674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dirty="0"/>
              <a:t>Nationale Lizenz </a:t>
            </a:r>
            <a:r>
              <a:rPr lang="de-CH" sz="2800" dirty="0">
                <a:sym typeface="Wingdings" panose="05000000000000000000" pitchFamily="2" charset="2"/>
              </a:rPr>
              <a:t> Schweizer Reglement</a:t>
            </a:r>
            <a:endParaRPr lang="de-CH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1E1754-4CAC-2A63-0A26-D8600834F636}"/>
              </a:ext>
            </a:extLst>
          </p:cNvPr>
          <p:cNvSpPr/>
          <p:nvPr/>
        </p:nvSpPr>
        <p:spPr>
          <a:xfrm>
            <a:off x="1828799" y="3429000"/>
            <a:ext cx="4131425" cy="230401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dirty="0"/>
              <a:t>FCI-Open Class Lizenz</a:t>
            </a:r>
            <a:br>
              <a:rPr lang="de-CH" sz="2800" dirty="0"/>
            </a:br>
            <a:r>
              <a:rPr lang="de-CH" sz="2800" dirty="0"/>
              <a:t> </a:t>
            </a:r>
            <a:r>
              <a:rPr lang="de-CH" sz="2800" dirty="0">
                <a:sym typeface="Wingdings" panose="05000000000000000000" pitchFamily="2" charset="2"/>
              </a:rPr>
              <a:t> Automatisch mit nationaler Lizenz</a:t>
            </a:r>
            <a:endParaRPr lang="de-CH" sz="2800" dirty="0"/>
          </a:p>
        </p:txBody>
      </p:sp>
      <p:pic>
        <p:nvPicPr>
          <p:cNvPr id="14" name="Graphic 13" descr="Badge 10 outline">
            <a:extLst>
              <a:ext uri="{FF2B5EF4-FFF2-40B4-BE49-F238E27FC236}">
                <a16:creationId xmlns:a16="http://schemas.microsoft.com/office/drawing/2014/main" id="{FF3B3A34-321C-2FCB-AE14-80C6E944E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951" y="3365052"/>
            <a:ext cx="914400" cy="914400"/>
          </a:xfrm>
          <a:prstGeom prst="rect">
            <a:avLst/>
          </a:prstGeom>
        </p:spPr>
      </p:pic>
      <p:pic>
        <p:nvPicPr>
          <p:cNvPr id="15" name="Graphic 14" descr="Badge 10 outline">
            <a:extLst>
              <a:ext uri="{FF2B5EF4-FFF2-40B4-BE49-F238E27FC236}">
                <a16:creationId xmlns:a16="http://schemas.microsoft.com/office/drawing/2014/main" id="{57309A91-6A03-DBF5-716F-A2AEF2669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58946" y="3365052"/>
            <a:ext cx="914400" cy="914400"/>
          </a:xfrm>
          <a:prstGeom prst="rect">
            <a:avLst/>
          </a:prstGeom>
        </p:spPr>
      </p:pic>
      <p:pic>
        <p:nvPicPr>
          <p:cNvPr id="17" name="Graphic 16" descr="Badge 5 outline">
            <a:extLst>
              <a:ext uri="{FF2B5EF4-FFF2-40B4-BE49-F238E27FC236}">
                <a16:creationId xmlns:a16="http://schemas.microsoft.com/office/drawing/2014/main" id="{B9655810-1F7B-E41B-2E0F-BB1F1F62D8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3664" y="4144479"/>
            <a:ext cx="914400" cy="9144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A96ECB3-C5CE-ABD0-D6EB-D9683D5BFAE3}"/>
              </a:ext>
            </a:extLst>
          </p:cNvPr>
          <p:cNvSpPr/>
          <p:nvPr/>
        </p:nvSpPr>
        <p:spPr>
          <a:xfrm>
            <a:off x="10686772" y="324839"/>
            <a:ext cx="1071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1.4</a:t>
            </a:r>
          </a:p>
        </p:txBody>
      </p:sp>
    </p:spTree>
    <p:extLst>
      <p:ext uri="{BB962C8B-B14F-4D97-AF65-F5344CB8AC3E}">
        <p14:creationId xmlns:p14="http://schemas.microsoft.com/office/powerpoint/2010/main" val="324243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53025-B5A5-6318-FB7D-B9837675E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Entscheide/Sanktionen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B2D44B-E0AB-BD0E-2E27-4D71A214856C}"/>
              </a:ext>
            </a:extLst>
          </p:cNvPr>
          <p:cNvSpPr/>
          <p:nvPr/>
        </p:nvSpPr>
        <p:spPr>
          <a:xfrm>
            <a:off x="10686772" y="324839"/>
            <a:ext cx="1071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1.8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EF505E-EE34-2991-8F32-4E6078A87459}"/>
              </a:ext>
            </a:extLst>
          </p:cNvPr>
          <p:cNvSpPr/>
          <p:nvPr/>
        </p:nvSpPr>
        <p:spPr>
          <a:xfrm>
            <a:off x="1025236" y="1690688"/>
            <a:ext cx="3810000" cy="9278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/>
              <a:t>Platzierung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836D2D-096C-86D8-F805-5AE6ED8F4F19}"/>
              </a:ext>
            </a:extLst>
          </p:cNvPr>
          <p:cNvSpPr/>
          <p:nvPr/>
        </p:nvSpPr>
        <p:spPr>
          <a:xfrm>
            <a:off x="1025236" y="2934024"/>
            <a:ext cx="3810000" cy="9278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/>
              <a:t>WDR </a:t>
            </a:r>
            <a:br>
              <a:rPr lang="de-CH" sz="3200" dirty="0"/>
            </a:br>
            <a:r>
              <a:rPr lang="de-CH" sz="3200" dirty="0" err="1"/>
              <a:t>Withdrawal</a:t>
            </a:r>
            <a:r>
              <a:rPr lang="de-CH" sz="3200" dirty="0"/>
              <a:t> </a:t>
            </a:r>
            <a:r>
              <a:rPr lang="de-CH" sz="3200" dirty="0" err="1"/>
              <a:t>by</a:t>
            </a:r>
            <a:r>
              <a:rPr lang="de-CH" sz="3200" dirty="0"/>
              <a:t> </a:t>
            </a:r>
            <a:r>
              <a:rPr lang="de-CH" sz="3200" dirty="0" err="1"/>
              <a:t>owner</a:t>
            </a:r>
            <a:endParaRPr lang="de-CH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10DF6B-102D-A337-3AAD-8245207A797A}"/>
              </a:ext>
            </a:extLst>
          </p:cNvPr>
          <p:cNvSpPr/>
          <p:nvPr/>
        </p:nvSpPr>
        <p:spPr>
          <a:xfrm>
            <a:off x="6456218" y="4204636"/>
            <a:ext cx="3810000" cy="9278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/>
              <a:t>DISQ</a:t>
            </a:r>
          </a:p>
          <a:p>
            <a:pPr algn="ctr"/>
            <a:r>
              <a:rPr lang="de-CH" sz="3200" dirty="0" err="1"/>
              <a:t>Disqualifiation</a:t>
            </a:r>
            <a:endParaRPr lang="de-CH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9B6195-E023-6058-3BC2-662CAEB651EF}"/>
              </a:ext>
            </a:extLst>
          </p:cNvPr>
          <p:cNvSpPr/>
          <p:nvPr/>
        </p:nvSpPr>
        <p:spPr>
          <a:xfrm>
            <a:off x="1025236" y="4204636"/>
            <a:ext cx="3810000" cy="9278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/>
              <a:t>MWDR</a:t>
            </a:r>
          </a:p>
          <a:p>
            <a:pPr algn="ctr"/>
            <a:r>
              <a:rPr lang="de-CH" sz="3200" dirty="0"/>
              <a:t>Medical </a:t>
            </a:r>
            <a:r>
              <a:rPr lang="de-CH" sz="3200" dirty="0" err="1"/>
              <a:t>withdrawal</a:t>
            </a:r>
            <a:endParaRPr lang="de-CH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AD01E1-CA80-3660-CF7C-A3E1269374A2}"/>
              </a:ext>
            </a:extLst>
          </p:cNvPr>
          <p:cNvSpPr/>
          <p:nvPr/>
        </p:nvSpPr>
        <p:spPr>
          <a:xfrm>
            <a:off x="6456218" y="2965089"/>
            <a:ext cx="3810000" cy="9278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/>
              <a:t>DISM</a:t>
            </a:r>
          </a:p>
          <a:p>
            <a:pPr algn="ctr"/>
            <a:r>
              <a:rPr lang="de-CH" sz="3200" dirty="0" err="1"/>
              <a:t>Dismiss</a:t>
            </a:r>
            <a:endParaRPr lang="de-CH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6126BB-D7EE-EA5C-3838-C8597DC7F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810" y="3935324"/>
            <a:ext cx="151013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0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CH" sz="5400"/>
              <a:t>Kommunikation von Sanktionen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de-CH" sz="2200" dirty="0"/>
              <a:t>Neu sind die Richter/Jury verpflichtet, </a:t>
            </a:r>
            <a:r>
              <a:rPr lang="de-CH" sz="2200" dirty="0" err="1"/>
              <a:t>der:m</a:t>
            </a:r>
            <a:r>
              <a:rPr lang="de-CH" sz="2200" dirty="0"/>
              <a:t> </a:t>
            </a:r>
            <a:r>
              <a:rPr lang="de-CH" sz="2200" dirty="0" err="1"/>
              <a:t>Besitzer:in</a:t>
            </a:r>
            <a:r>
              <a:rPr lang="de-CH" sz="2200" dirty="0"/>
              <a:t> die Sanktion mitzuteilen und </a:t>
            </a:r>
            <a:r>
              <a:rPr lang="de-CH" sz="2200" dirty="0" err="1"/>
              <a:t>diese:r</a:t>
            </a:r>
            <a:r>
              <a:rPr lang="de-CH" sz="2200" dirty="0"/>
              <a:t> kann sich dazu äussern</a:t>
            </a:r>
          </a:p>
          <a:p>
            <a:pPr lvl="1"/>
            <a:r>
              <a:rPr lang="de-CH" sz="2200" dirty="0"/>
              <a:t>Sanktion wird dem Besitzer/Handler erklärt: beim Coursing erfolgt die Information sofort durch persönliche Erläuterung – beide Besitzer werden auf dem Gelände behalten</a:t>
            </a:r>
          </a:p>
          <a:p>
            <a:pPr lvl="1"/>
            <a:r>
              <a:rPr lang="de-CH" sz="2200" dirty="0"/>
              <a:t>Besitzer kann sich dazu äussern</a:t>
            </a:r>
          </a:p>
          <a:p>
            <a:pPr lvl="1"/>
            <a:r>
              <a:rPr lang="de-CH" sz="2200" dirty="0"/>
              <a:t>Richter nehmen die Äusserung auf und beraten sich; der dann entstehende Entscheid ist endgültig</a:t>
            </a:r>
          </a:p>
          <a:p>
            <a:pPr lvl="1"/>
            <a:r>
              <a:rPr lang="de-CH" sz="2200" dirty="0"/>
              <a:t>Jede Sanktion wird mit klarem Sachverhalt (Angriff bei </a:t>
            </a:r>
            <a:r>
              <a:rPr lang="de-CH" sz="2200" dirty="0" err="1"/>
              <a:t>xy</a:t>
            </a:r>
            <a:r>
              <a:rPr lang="de-CH" sz="2200" dirty="0"/>
              <a:t> auf </a:t>
            </a:r>
            <a:r>
              <a:rPr lang="de-CH" sz="2200" dirty="0" err="1"/>
              <a:t>yz</a:t>
            </a:r>
            <a:r>
              <a:rPr lang="de-CH" sz="2200" dirty="0"/>
              <a:t>, etc.) und mit Verweis auf den angewandten Paragraphen schriftlich dokumentiert</a:t>
            </a:r>
          </a:p>
          <a:p>
            <a:r>
              <a:rPr lang="de-CH" sz="2200" dirty="0"/>
              <a:t>Nachträgliche Sanktionen / Änderungen sind nicht zulässig</a:t>
            </a:r>
          </a:p>
          <a:p>
            <a:r>
              <a:rPr lang="de-CH" sz="2200" dirty="0"/>
              <a:t>Wurde erfolgreich an der WM 2023 angewendet</a:t>
            </a:r>
          </a:p>
        </p:txBody>
      </p:sp>
    </p:spTree>
    <p:extLst>
      <p:ext uri="{BB962C8B-B14F-4D97-AF65-F5344CB8AC3E}">
        <p14:creationId xmlns:p14="http://schemas.microsoft.com/office/powerpoint/2010/main" val="3137417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FB331E-540E-16DF-5B52-C30AA6B79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F6812B-1217-EEEB-4808-0861B5DB9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Kapitel 2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DC13B-D86D-B174-83A4-11C7D45DA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dirty="0" err="1"/>
              <a:t>Gesamtes</a:t>
            </a:r>
            <a:r>
              <a:rPr lang="en-US" sz="2800" dirty="0"/>
              <a:t> </a:t>
            </a:r>
            <a:r>
              <a:rPr lang="en-US" sz="2800" dirty="0" err="1"/>
              <a:t>Kapitel</a:t>
            </a:r>
            <a:r>
              <a:rPr lang="en-US" sz="2800" dirty="0"/>
              <a:t> neu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 err="1">
                <a:sym typeface="Wingdings" panose="05000000000000000000" pitchFamily="2" charset="2"/>
              </a:rPr>
              <a:t>Rennen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sind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vollkommen</a:t>
            </a:r>
            <a:r>
              <a:rPr lang="en-US" sz="2800" dirty="0">
                <a:sym typeface="Wingdings" panose="05000000000000000000" pitchFamily="2" charset="2"/>
              </a:rPr>
              <a:t> neu </a:t>
            </a:r>
            <a:r>
              <a:rPr lang="en-US" sz="2800" dirty="0" err="1">
                <a:sym typeface="Wingdings" panose="05000000000000000000" pitchFamily="2" charset="2"/>
              </a:rPr>
              <a:t>organisiert</a:t>
            </a:r>
            <a:r>
              <a:rPr lang="en-US" sz="2800" dirty="0">
                <a:sym typeface="Wingdings" panose="05000000000000000000" pitchFamily="2" charset="2"/>
              </a:rPr>
              <a:t>; </a:t>
            </a:r>
            <a:r>
              <a:rPr lang="en-US" sz="2800" dirty="0" err="1">
                <a:sym typeface="Wingdings" panose="05000000000000000000" pitchFamily="2" charset="2"/>
              </a:rPr>
              <a:t>nicht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nur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Anpassung</a:t>
            </a:r>
            <a:r>
              <a:rPr lang="en-US" sz="2800" dirty="0">
                <a:sym typeface="Wingdings" panose="05000000000000000000" pitchFamily="2" charset="2"/>
              </a:rPr>
              <a:t>, </a:t>
            </a:r>
            <a:r>
              <a:rPr lang="en-US" sz="2800" dirty="0" err="1">
                <a:sym typeface="Wingdings" panose="05000000000000000000" pitchFamily="2" charset="2"/>
              </a:rPr>
              <a:t>sondern</a:t>
            </a:r>
            <a:r>
              <a:rPr lang="en-US" sz="2800" dirty="0">
                <a:sym typeface="Wingdings" panose="05000000000000000000" pitchFamily="2" charset="2"/>
              </a:rPr>
              <a:t> Disruption</a:t>
            </a:r>
            <a:endParaRPr lang="en-US" sz="2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FD351B1-0700-BD29-DB00-8811D008C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2583294"/>
            <a:ext cx="6903720" cy="16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26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B331E-540E-16DF-5B52-C30AA6B79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6812B-1217-EEEB-4808-0861B5DB9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Kapitel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DC13B-D86D-B174-83A4-11C7D45DA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dirty="0" err="1"/>
              <a:t>Grundlegend</a:t>
            </a:r>
            <a:r>
              <a:rPr lang="en-US" sz="2800" dirty="0"/>
              <a:t> </a:t>
            </a:r>
            <a:r>
              <a:rPr lang="en-US" sz="2800" dirty="0" err="1"/>
              <a:t>wurde</a:t>
            </a:r>
            <a:r>
              <a:rPr lang="en-US" sz="2800" dirty="0"/>
              <a:t> die </a:t>
            </a:r>
            <a:r>
              <a:rPr lang="en-US" sz="2800" dirty="0" err="1"/>
              <a:t>Anzahl</a:t>
            </a:r>
            <a:r>
              <a:rPr lang="en-US" sz="2800" dirty="0"/>
              <a:t> für </a:t>
            </a:r>
            <a:r>
              <a:rPr lang="en-US" sz="2800" dirty="0" err="1"/>
              <a:t>offiziele</a:t>
            </a:r>
            <a:r>
              <a:rPr lang="en-US" sz="2800" dirty="0"/>
              <a:t> Coursing, </a:t>
            </a:r>
            <a:r>
              <a:rPr lang="en-US" sz="2800" dirty="0" err="1"/>
              <a:t>Anwartschaften</a:t>
            </a:r>
            <a:r>
              <a:rPr lang="en-US" sz="2800" dirty="0"/>
              <a:t> und Klassen/</a:t>
            </a:r>
            <a:r>
              <a:rPr lang="en-US" sz="2800" dirty="0" err="1"/>
              <a:t>Geschlechter-trennung</a:t>
            </a:r>
            <a:r>
              <a:rPr lang="en-US" sz="2800" dirty="0"/>
              <a:t> </a:t>
            </a:r>
            <a:r>
              <a:rPr lang="en-US" sz="2800" dirty="0" err="1"/>
              <a:t>geändert</a:t>
            </a:r>
            <a:endParaRPr lang="en-US" sz="280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A2DF0CB-5D42-A918-6A66-F0AE2DB4D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799" y="3429000"/>
            <a:ext cx="6172200" cy="2788920"/>
          </a:xfrm>
        </p:spPr>
        <p:txBody>
          <a:bodyPr/>
          <a:lstStyle/>
          <a:p>
            <a:r>
              <a:rPr lang="de-CH" dirty="0"/>
              <a:t>Die neue Zahl im Coursing ist </a:t>
            </a:r>
            <a:r>
              <a:rPr lang="de-CH" b="1" dirty="0"/>
              <a:t>4</a:t>
            </a:r>
          </a:p>
          <a:p>
            <a:endParaRPr lang="de-CH" b="1" dirty="0"/>
          </a:p>
          <a:p>
            <a:r>
              <a:rPr lang="de-CH" dirty="0"/>
              <a:t>Ausser bei der Mindestteilnehmerzahl</a:t>
            </a:r>
          </a:p>
          <a:p>
            <a:pPr marL="0" indent="0">
              <a:buNone/>
            </a:pP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1088784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A0A82B-CA2C-2A24-1960-D7114245C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de-CH" sz="5400" dirty="0"/>
              <a:t>Gut zu wissen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96D31E-063E-613B-75EC-B868E30CC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7801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976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1637</Words>
  <Application>Microsoft Office PowerPoint</Application>
  <PresentationFormat>Breitbild</PresentationFormat>
  <Paragraphs>231</Paragraphs>
  <Slides>28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4" baseType="lpstr">
      <vt:lpstr>Aptos</vt:lpstr>
      <vt:lpstr>Arial</vt:lpstr>
      <vt:lpstr>Calibri</vt:lpstr>
      <vt:lpstr>Calibri Light</vt:lpstr>
      <vt:lpstr>Wingdings</vt:lpstr>
      <vt:lpstr>Office</vt:lpstr>
      <vt:lpstr>Internationale  Coursing FCI Reglement – was ist neu, was ist sonst gut zu wissen?</vt:lpstr>
      <vt:lpstr>Begrüssung und Ziel des Webinars</vt:lpstr>
      <vt:lpstr>FCI-Reglement</vt:lpstr>
      <vt:lpstr>Lizenzen</vt:lpstr>
      <vt:lpstr>Entscheide/Sanktionen</vt:lpstr>
      <vt:lpstr>Kommunikation von Sanktionen</vt:lpstr>
      <vt:lpstr>Kapitel 2</vt:lpstr>
      <vt:lpstr>Kapitel 3</vt:lpstr>
      <vt:lpstr>Gut zu wissen</vt:lpstr>
      <vt:lpstr>Grundsatz bei der Einteilung</vt:lpstr>
      <vt:lpstr>Anwartschaften und Auszeichnungen</vt:lpstr>
      <vt:lpstr>CACIL Vergabe</vt:lpstr>
      <vt:lpstr>FCI Winner Titel</vt:lpstr>
      <vt:lpstr>Beispiele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WM</vt:lpstr>
      <vt:lpstr>FCI – Titel (C.I.C &amp; C.I.B.P)</vt:lpstr>
      <vt:lpstr>Gebrauchshundeklasse</vt:lpstr>
      <vt:lpstr>Maulkörbe / Geschirre</vt:lpstr>
      <vt:lpstr>Fragerunde</vt:lpstr>
      <vt:lpstr>Weitere Fragen?</vt:lpstr>
      <vt:lpstr>Danke </vt:lpstr>
    </vt:vector>
  </TitlesOfParts>
  <Company>Kanton Aargau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Sommer-Sitzung</dc:title>
  <dc:creator>Hostettler Tina   DVIKAPO</dc:creator>
  <cp:lastModifiedBy>Nicole Lauper</cp:lastModifiedBy>
  <cp:revision>41</cp:revision>
  <cp:lastPrinted>2024-02-21T12:20:20Z</cp:lastPrinted>
  <dcterms:created xsi:type="dcterms:W3CDTF">2023-07-19T06:44:16Z</dcterms:created>
  <dcterms:modified xsi:type="dcterms:W3CDTF">2024-04-18T13:06:02Z</dcterms:modified>
</cp:coreProperties>
</file>